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2" r:id="rId5"/>
    <p:sldMasterId id="2147484237" r:id="rId6"/>
    <p:sldMasterId id="2147484311" r:id="rId7"/>
    <p:sldMasterId id="2147484346" r:id="rId8"/>
    <p:sldMasterId id="2147484358" r:id="rId9"/>
  </p:sldMasterIdLst>
  <p:notesMasterIdLst>
    <p:notesMasterId r:id="rId71"/>
  </p:notesMasterIdLst>
  <p:handoutMasterIdLst>
    <p:handoutMasterId r:id="rId72"/>
  </p:handoutMasterIdLst>
  <p:sldIdLst>
    <p:sldId id="1148" r:id="rId10"/>
    <p:sldId id="1149" r:id="rId11"/>
    <p:sldId id="1170" r:id="rId12"/>
    <p:sldId id="1175" r:id="rId13"/>
    <p:sldId id="1172" r:id="rId14"/>
    <p:sldId id="1185" r:id="rId15"/>
    <p:sldId id="1177" r:id="rId16"/>
    <p:sldId id="1178" r:id="rId17"/>
    <p:sldId id="1179" r:id="rId18"/>
    <p:sldId id="1180" r:id="rId19"/>
    <p:sldId id="1181" r:id="rId20"/>
    <p:sldId id="1182" r:id="rId21"/>
    <p:sldId id="1183" r:id="rId22"/>
    <p:sldId id="1173" r:id="rId23"/>
    <p:sldId id="1187" r:id="rId24"/>
    <p:sldId id="1188" r:id="rId25"/>
    <p:sldId id="1190" r:id="rId26"/>
    <p:sldId id="1189" r:id="rId27"/>
    <p:sldId id="1151" r:id="rId28"/>
    <p:sldId id="1152" r:id="rId29"/>
    <p:sldId id="1153" r:id="rId30"/>
    <p:sldId id="1154" r:id="rId31"/>
    <p:sldId id="1155" r:id="rId32"/>
    <p:sldId id="1158" r:id="rId33"/>
    <p:sldId id="1159" r:id="rId34"/>
    <p:sldId id="1160" r:id="rId35"/>
    <p:sldId id="1161" r:id="rId36"/>
    <p:sldId id="1162" r:id="rId37"/>
    <p:sldId id="1164" r:id="rId38"/>
    <p:sldId id="1166" r:id="rId39"/>
    <p:sldId id="1169" r:id="rId40"/>
    <p:sldId id="1217" r:id="rId41"/>
    <p:sldId id="1216" r:id="rId42"/>
    <p:sldId id="1218" r:id="rId43"/>
    <p:sldId id="1215" r:id="rId44"/>
    <p:sldId id="1176" r:id="rId45"/>
    <p:sldId id="1214" r:id="rId46"/>
    <p:sldId id="1232" r:id="rId47"/>
    <p:sldId id="1233" r:id="rId48"/>
    <p:sldId id="1234" r:id="rId49"/>
    <p:sldId id="1235" r:id="rId50"/>
    <p:sldId id="1236" r:id="rId51"/>
    <p:sldId id="1237" r:id="rId52"/>
    <p:sldId id="1238" r:id="rId53"/>
    <p:sldId id="1240" r:id="rId54"/>
    <p:sldId id="1193" r:id="rId55"/>
    <p:sldId id="1219" r:id="rId56"/>
    <p:sldId id="1220" r:id="rId57"/>
    <p:sldId id="1221" r:id="rId58"/>
    <p:sldId id="1222" r:id="rId59"/>
    <p:sldId id="1223" r:id="rId60"/>
    <p:sldId id="1224" r:id="rId61"/>
    <p:sldId id="1225" r:id="rId62"/>
    <p:sldId id="1226" r:id="rId63"/>
    <p:sldId id="1227" r:id="rId64"/>
    <p:sldId id="1228" r:id="rId65"/>
    <p:sldId id="1229" r:id="rId66"/>
    <p:sldId id="1230" r:id="rId67"/>
    <p:sldId id="1231" r:id="rId68"/>
    <p:sldId id="1239" r:id="rId69"/>
    <p:sldId id="1150" r:id="rId7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3190A15-43F5-4CC9-8701-15A70A24A2E5}">
          <p14:sldIdLst>
            <p14:sldId id="1148"/>
            <p14:sldId id="1149"/>
            <p14:sldId id="1170"/>
            <p14:sldId id="1175"/>
            <p14:sldId id="1172"/>
            <p14:sldId id="1185"/>
            <p14:sldId id="1177"/>
            <p14:sldId id="1178"/>
            <p14:sldId id="1179"/>
            <p14:sldId id="1180"/>
            <p14:sldId id="1181"/>
            <p14:sldId id="1182"/>
            <p14:sldId id="1183"/>
            <p14:sldId id="1173"/>
            <p14:sldId id="1187"/>
            <p14:sldId id="1188"/>
            <p14:sldId id="1190"/>
            <p14:sldId id="1189"/>
            <p14:sldId id="1151"/>
            <p14:sldId id="1152"/>
            <p14:sldId id="1153"/>
            <p14:sldId id="1154"/>
            <p14:sldId id="1155"/>
            <p14:sldId id="1158"/>
            <p14:sldId id="1159"/>
            <p14:sldId id="1160"/>
            <p14:sldId id="1161"/>
            <p14:sldId id="1162"/>
            <p14:sldId id="1164"/>
            <p14:sldId id="1166"/>
            <p14:sldId id="1169"/>
            <p14:sldId id="1217"/>
            <p14:sldId id="1216"/>
            <p14:sldId id="1218"/>
            <p14:sldId id="1215"/>
            <p14:sldId id="1176"/>
            <p14:sldId id="1214"/>
            <p14:sldId id="1232"/>
            <p14:sldId id="1233"/>
            <p14:sldId id="1234"/>
            <p14:sldId id="1235"/>
            <p14:sldId id="1236"/>
            <p14:sldId id="1237"/>
            <p14:sldId id="1238"/>
            <p14:sldId id="1240"/>
            <p14:sldId id="1193"/>
            <p14:sldId id="1219"/>
            <p14:sldId id="1220"/>
            <p14:sldId id="1221"/>
            <p14:sldId id="1222"/>
            <p14:sldId id="1223"/>
            <p14:sldId id="1224"/>
            <p14:sldId id="1225"/>
            <p14:sldId id="1226"/>
            <p14:sldId id="1227"/>
            <p14:sldId id="1228"/>
            <p14:sldId id="1229"/>
            <p14:sldId id="1230"/>
            <p14:sldId id="1231"/>
            <p14:sldId id="1239"/>
            <p14:sldId id="11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Rajen Kishna" initials="RK" lastIdx="37" clrIdx="7">
    <p:extLst>
      <p:ext uri="{19B8F6BF-5375-455C-9EA6-DF929625EA0E}">
        <p15:presenceInfo xmlns:p15="http://schemas.microsoft.com/office/powerpoint/2012/main" userId="S-1-5-21-1721254763-462695806-1538882281-2915127" providerId="AD"/>
      </p:ext>
    </p:extLst>
  </p:cmAuthor>
  <p:cmAuthor id="1" name="Mary Feil-Jacobs" initials="MFJ" lastIdx="55" clrIdx="1"/>
  <p:cmAuthor id="2" name="Kraig Brockschmidt" initials="KB" lastIdx="19" clrIdx="2">
    <p:extLst>
      <p:ext uri="{19B8F6BF-5375-455C-9EA6-DF929625EA0E}">
        <p15:presenceInfo xmlns:p15="http://schemas.microsoft.com/office/powerpoint/2012/main" userId="S-1-5-21-2127521184-1604012920-1887927527-5604256" providerId="AD"/>
      </p:ext>
    </p:extLst>
  </p:cmAuthor>
  <p:cmAuthor id="3" name="Andy Wigley" initials="AW" lastIdx="5" clrIdx="3">
    <p:extLst>
      <p:ext uri="{19B8F6BF-5375-455C-9EA6-DF929625EA0E}">
        <p15:presenceInfo xmlns:p15="http://schemas.microsoft.com/office/powerpoint/2012/main" userId="S-1-5-21-1721254763-462695806-1538882281-3382104" providerId="AD"/>
      </p:ext>
    </p:extLst>
  </p:cmAuthor>
  <p:cmAuthor id="4" name="Mike Taulty" initials="MT" lastIdx="9" clrIdx="4">
    <p:extLst>
      <p:ext uri="{19B8F6BF-5375-455C-9EA6-DF929625EA0E}">
        <p15:presenceInfo xmlns:p15="http://schemas.microsoft.com/office/powerpoint/2012/main" userId="S-1-5-21-1721254763-462695806-1538882281-93706" providerId="AD"/>
      </p:ext>
    </p:extLst>
  </p:cmAuthor>
  <p:cmAuthor id="5" name="Andy Wigley" initials="AW [2]" lastIdx="3" clrIdx="5">
    <p:extLst>
      <p:ext uri="{19B8F6BF-5375-455C-9EA6-DF929625EA0E}">
        <p15:presenceInfo xmlns:p15="http://schemas.microsoft.com/office/powerpoint/2012/main" userId="b36de4dd5a9179a1" providerId="Windows Live"/>
      </p:ext>
    </p:extLst>
  </p:cmAuthor>
  <p:cmAuthor id="6" name="Nick Randolph" initials="NR" lastIdx="19" clrIdx="6">
    <p:extLst>
      <p:ext uri="{19B8F6BF-5375-455C-9EA6-DF929625EA0E}">
        <p15:presenceInfo xmlns:p15="http://schemas.microsoft.com/office/powerpoint/2012/main" userId="a270cf86f32a89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83B01"/>
    <a:srgbClr val="FFFFFF"/>
    <a:srgbClr val="B2B2B2"/>
    <a:srgbClr val="505050"/>
    <a:srgbClr val="0072C6"/>
    <a:srgbClr val="000000"/>
    <a:srgbClr val="CC00CC"/>
    <a:srgbClr val="00FFFF"/>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95" autoAdjust="0"/>
    <p:restoredTop sz="76790" autoAdjust="0"/>
  </p:normalViewPr>
  <p:slideViewPr>
    <p:cSldViewPr>
      <p:cViewPr varScale="1">
        <p:scale>
          <a:sx n="68" d="100"/>
          <a:sy n="68" d="100"/>
        </p:scale>
        <p:origin x="456" y="68"/>
      </p:cViewPr>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C2C00D26-A2FC-4872-B49A-2F6EA21F1A82}" type="presOf" srcId="{A8793DB5-CD17-44B6-B3EE-C361D941EE5B}" destId="{1924E8FF-9FB7-4724-8466-EB40D4973D25}" srcOrd="1" destOrd="0" presId="urn:microsoft.com/office/officeart/2005/8/layout/chart3"/>
    <dgm:cxn modelId="{7D7D8D62-5DF7-4F1B-816D-0FEB38B4C754}" type="presOf" srcId="{F9557509-5BC1-4E4A-96D8-803B7A4F2E6B}" destId="{E8D7E571-1B69-4553-931B-9C71F837AFF1}" srcOrd="0" destOrd="0" presId="urn:microsoft.com/office/officeart/2005/8/layout/chart3"/>
    <dgm:cxn modelId="{3387AD03-6645-456B-906D-C1D114699B4A}" type="presOf" srcId="{CBC0E0F5-938D-46D3-A268-FB6EAAA84864}" destId="{A1C5005E-0DC7-47FF-A7F7-38A46AED8C08}" srcOrd="1" destOrd="0" presId="urn:microsoft.com/office/officeart/2005/8/layout/chart3"/>
    <dgm:cxn modelId="{24FADAC9-34CB-40C1-8E8B-D7E2E69C6024}" type="presOf" srcId="{82C3D154-9931-40BB-8E1F-08234A5BCF9B}" destId="{407EF6B5-974D-4F77-A2C4-293FD72EBE79}" srcOrd="0" destOrd="0" presId="urn:microsoft.com/office/officeart/2005/8/layout/chart3"/>
    <dgm:cxn modelId="{5765478A-7B58-4B15-94D7-687CE4872875}" type="presOf" srcId="{A8793DB5-CD17-44B6-B3EE-C361D941EE5B}" destId="{70FF1515-2BB5-4F57-AF7D-2FB03F0C9FEE}"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5B0F7DEE-9087-47C4-9433-976140B12358}" type="presOf" srcId="{31450FA7-78DF-4C10-8DDC-FC7AE70E22B7}" destId="{A6D4CCA4-C53C-4F05-BA39-AB62D4D49967}"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E3070A38-0F46-4DD9-AEF2-EAD16C9DEC2E}" type="presOf" srcId="{1332526E-A2A5-4ABF-83EE-856915AEA525}" destId="{BE544001-B459-4917-9771-2E188FEA5DF6}"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868FD789-A30F-4D17-ABF3-31D3F5B44788}" srcId="{F9557509-5BC1-4E4A-96D8-803B7A4F2E6B}" destId="{31450FA7-78DF-4C10-8DDC-FC7AE70E22B7}" srcOrd="0" destOrd="0" parTransId="{4031678B-DAA3-4014-BEDE-93CC4A4DE557}" sibTransId="{E41D74DC-4F96-4946-AF96-A1005EAEDD42}"/>
    <dgm:cxn modelId="{39F4F883-39E4-450E-8CD3-64D41D660945}" type="presOf" srcId="{31450FA7-78DF-4C10-8DDC-FC7AE70E22B7}" destId="{177E0B9A-BEDE-45F4-B3C0-2AFA2B06C85E}" srcOrd="1" destOrd="0" presId="urn:microsoft.com/office/officeart/2005/8/layout/chart3"/>
    <dgm:cxn modelId="{3900C816-D343-499E-9AC7-4D566049D176}" type="presOf" srcId="{4ED783A4-12AC-4EA1-9ADA-2D6ED031B3CF}" destId="{96A2ABAB-D0C6-4681-AE89-C571B45A61E2}"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9493F786-9E93-4899-B7D5-6EEA05D98718}" type="presOf" srcId="{82C3D154-9931-40BB-8E1F-08234A5BCF9B}" destId="{52D7CA66-9C3E-496F-9AD1-90177EB6AA2F}" srcOrd="1" destOrd="0" presId="urn:microsoft.com/office/officeart/2005/8/layout/chart3"/>
    <dgm:cxn modelId="{165CBC04-4E37-4EFB-8FE2-B1DBAFDDC036}" type="presOf" srcId="{CBC0E0F5-938D-46D3-A268-FB6EAAA84864}" destId="{D8A27DA7-C8B5-4804-8A27-23E18449662B}" srcOrd="0" destOrd="0" presId="urn:microsoft.com/office/officeart/2005/8/layout/chart3"/>
    <dgm:cxn modelId="{06A1E26D-51E0-43D2-BF4C-34787E10D012}" type="presOf" srcId="{1332526E-A2A5-4ABF-83EE-856915AEA525}" destId="{0E3B1684-5843-48CC-8EE5-1003A7CD23A2}" srcOrd="1" destOrd="0" presId="urn:microsoft.com/office/officeart/2005/8/layout/chart3"/>
    <dgm:cxn modelId="{872B320E-D631-426B-8FD5-35752E76E6FE}" type="presOf" srcId="{4ED783A4-12AC-4EA1-9ADA-2D6ED031B3CF}" destId="{CB464710-BD87-4006-A435-1F1F4FD3DAA8}" srcOrd="1" destOrd="0" presId="urn:microsoft.com/office/officeart/2005/8/layout/chart3"/>
    <dgm:cxn modelId="{1FA6040A-C02A-4AB0-A198-61D691A9A620}" type="presParOf" srcId="{E8D7E571-1B69-4553-931B-9C71F837AFF1}" destId="{A6D4CCA4-C53C-4F05-BA39-AB62D4D49967}" srcOrd="0" destOrd="0" presId="urn:microsoft.com/office/officeart/2005/8/layout/chart3"/>
    <dgm:cxn modelId="{068693B7-9F66-45A4-ADE2-30226C0BF5A1}" type="presParOf" srcId="{E8D7E571-1B69-4553-931B-9C71F837AFF1}" destId="{177E0B9A-BEDE-45F4-B3C0-2AFA2B06C85E}" srcOrd="1" destOrd="0" presId="urn:microsoft.com/office/officeart/2005/8/layout/chart3"/>
    <dgm:cxn modelId="{8587181F-CB6C-4F71-8ECF-7B4FA989B882}" type="presParOf" srcId="{E8D7E571-1B69-4553-931B-9C71F837AFF1}" destId="{D8A27DA7-C8B5-4804-8A27-23E18449662B}" srcOrd="2" destOrd="0" presId="urn:microsoft.com/office/officeart/2005/8/layout/chart3"/>
    <dgm:cxn modelId="{EE5FB94D-CEB1-4842-8C1E-62DF129EE7D1}" type="presParOf" srcId="{E8D7E571-1B69-4553-931B-9C71F837AFF1}" destId="{A1C5005E-0DC7-47FF-A7F7-38A46AED8C08}" srcOrd="3" destOrd="0" presId="urn:microsoft.com/office/officeart/2005/8/layout/chart3"/>
    <dgm:cxn modelId="{A7E00F4F-A98D-48AB-B09E-D26A7AA395E4}" type="presParOf" srcId="{E8D7E571-1B69-4553-931B-9C71F837AFF1}" destId="{BE544001-B459-4917-9771-2E188FEA5DF6}" srcOrd="4" destOrd="0" presId="urn:microsoft.com/office/officeart/2005/8/layout/chart3"/>
    <dgm:cxn modelId="{2501BF67-4474-424A-A420-047AE761F098}" type="presParOf" srcId="{E8D7E571-1B69-4553-931B-9C71F837AFF1}" destId="{0E3B1684-5843-48CC-8EE5-1003A7CD23A2}" srcOrd="5" destOrd="0" presId="urn:microsoft.com/office/officeart/2005/8/layout/chart3"/>
    <dgm:cxn modelId="{8F7B5358-9A6D-4229-848E-722D7FD93F38}" type="presParOf" srcId="{E8D7E571-1B69-4553-931B-9C71F837AFF1}" destId="{96A2ABAB-D0C6-4681-AE89-C571B45A61E2}" srcOrd="6" destOrd="0" presId="urn:microsoft.com/office/officeart/2005/8/layout/chart3"/>
    <dgm:cxn modelId="{4B2E06BE-A26C-4E34-8A5E-0EEB31552B2C}" type="presParOf" srcId="{E8D7E571-1B69-4553-931B-9C71F837AFF1}" destId="{CB464710-BD87-4006-A435-1F1F4FD3DAA8}" srcOrd="7" destOrd="0" presId="urn:microsoft.com/office/officeart/2005/8/layout/chart3"/>
    <dgm:cxn modelId="{EEC2A0E3-0181-431C-BE44-A8D33E906696}" type="presParOf" srcId="{E8D7E571-1B69-4553-931B-9C71F837AFF1}" destId="{70FF1515-2BB5-4F57-AF7D-2FB03F0C9FEE}" srcOrd="8" destOrd="0" presId="urn:microsoft.com/office/officeart/2005/8/layout/chart3"/>
    <dgm:cxn modelId="{35A06CC7-7E3F-4206-AF10-264A8B3C65CB}" type="presParOf" srcId="{E8D7E571-1B69-4553-931B-9C71F837AFF1}" destId="{1924E8FF-9FB7-4724-8466-EB40D4973D25}" srcOrd="9" destOrd="0" presId="urn:microsoft.com/office/officeart/2005/8/layout/chart3"/>
    <dgm:cxn modelId="{76566C5E-469F-4B5B-AFA8-1E55B572C869}" type="presParOf" srcId="{E8D7E571-1B69-4553-931B-9C71F837AFF1}" destId="{407EF6B5-974D-4F77-A2C4-293FD72EBE79}" srcOrd="10" destOrd="0" presId="urn:microsoft.com/office/officeart/2005/8/layout/chart3"/>
    <dgm:cxn modelId="{AC1677E3-DDEC-43A9-8101-6115901AA008}"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F5D40F46-A4E5-43A3-A370-66D8FD22196C}" type="presOf" srcId="{31450FA7-78DF-4C10-8DDC-FC7AE70E22B7}" destId="{A6D4CCA4-C53C-4F05-BA39-AB62D4D49967}" srcOrd="0" destOrd="0" presId="urn:microsoft.com/office/officeart/2005/8/layout/chart3"/>
    <dgm:cxn modelId="{5388007B-D772-4730-A8D0-9EC663362699}" type="presOf" srcId="{31450FA7-78DF-4C10-8DDC-FC7AE70E22B7}" destId="{177E0B9A-BEDE-45F4-B3C0-2AFA2B06C85E}"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D9DFB1AF-446B-4AA1-B6AC-C891BCBEAA58}" type="presOf" srcId="{82C3D154-9931-40BB-8E1F-08234A5BCF9B}" destId="{407EF6B5-974D-4F77-A2C4-293FD72EBE79}" srcOrd="0" destOrd="0" presId="urn:microsoft.com/office/officeart/2005/8/layout/chart3"/>
    <dgm:cxn modelId="{3FF0AB6F-A7AA-483A-ADCC-9A61FC879016}" type="presOf" srcId="{CBC0E0F5-938D-46D3-A268-FB6EAAA84864}" destId="{A1C5005E-0DC7-47FF-A7F7-38A46AED8C08}"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D8DC1A8B-BF5F-4164-923D-5C436DC21779}" type="presOf" srcId="{F9557509-5BC1-4E4A-96D8-803B7A4F2E6B}" destId="{E8D7E571-1B69-4553-931B-9C71F837AFF1}" srcOrd="0" destOrd="0" presId="urn:microsoft.com/office/officeart/2005/8/layout/chart3"/>
    <dgm:cxn modelId="{88BB73F2-7004-43BA-9973-9FA16EAB6F94}" type="presOf" srcId="{1332526E-A2A5-4ABF-83EE-856915AEA525}" destId="{BE544001-B459-4917-9771-2E188FEA5DF6}" srcOrd="0" destOrd="0" presId="urn:microsoft.com/office/officeart/2005/8/layout/chart3"/>
    <dgm:cxn modelId="{640166C9-19C5-49A7-AA88-13910BF5C53F}" type="presOf" srcId="{4ED783A4-12AC-4EA1-9ADA-2D6ED031B3CF}" destId="{96A2ABAB-D0C6-4681-AE89-C571B45A61E2}" srcOrd="0" destOrd="0" presId="urn:microsoft.com/office/officeart/2005/8/layout/chart3"/>
    <dgm:cxn modelId="{472C4B58-ACD8-4E2E-BBC2-FC160490AA13}" type="presOf" srcId="{A8793DB5-CD17-44B6-B3EE-C361D941EE5B}" destId="{1924E8FF-9FB7-4724-8466-EB40D4973D25}" srcOrd="1" destOrd="0" presId="urn:microsoft.com/office/officeart/2005/8/layout/chart3"/>
    <dgm:cxn modelId="{DB9B4887-9888-4EC7-848D-91BEE61551BA}" type="presOf" srcId="{A8793DB5-CD17-44B6-B3EE-C361D941EE5B}" destId="{70FF1515-2BB5-4F57-AF7D-2FB03F0C9FEE}" srcOrd="0" destOrd="0" presId="urn:microsoft.com/office/officeart/2005/8/layout/chart3"/>
    <dgm:cxn modelId="{D3F45B0C-6C00-4E56-9E80-06ECAE3FBCF2}" type="presOf" srcId="{82C3D154-9931-40BB-8E1F-08234A5BCF9B}" destId="{52D7CA66-9C3E-496F-9AD1-90177EB6AA2F}"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F135859D-36FF-4270-BBED-A3F1743B2B25}" type="presOf" srcId="{1332526E-A2A5-4ABF-83EE-856915AEA525}" destId="{0E3B1684-5843-48CC-8EE5-1003A7CD23A2}" srcOrd="1" destOrd="0" presId="urn:microsoft.com/office/officeart/2005/8/layout/chart3"/>
    <dgm:cxn modelId="{11358AE4-6D91-4559-A332-AAFC73637D68}" type="presOf" srcId="{4ED783A4-12AC-4EA1-9ADA-2D6ED031B3CF}" destId="{CB464710-BD87-4006-A435-1F1F4FD3DAA8}"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F52B945F-6B50-4371-ABA2-AE025BA7730A}" type="presOf" srcId="{CBC0E0F5-938D-46D3-A268-FB6EAAA84864}" destId="{D8A27DA7-C8B5-4804-8A27-23E18449662B}" srcOrd="0" destOrd="0" presId="urn:microsoft.com/office/officeart/2005/8/layout/chart3"/>
    <dgm:cxn modelId="{FAA7F045-F9A8-4380-AE47-082C78C2AE54}" type="presParOf" srcId="{E8D7E571-1B69-4553-931B-9C71F837AFF1}" destId="{A6D4CCA4-C53C-4F05-BA39-AB62D4D49967}" srcOrd="0" destOrd="0" presId="urn:microsoft.com/office/officeart/2005/8/layout/chart3"/>
    <dgm:cxn modelId="{381C2ED7-2816-4009-914D-13ACB20EC92D}" type="presParOf" srcId="{E8D7E571-1B69-4553-931B-9C71F837AFF1}" destId="{177E0B9A-BEDE-45F4-B3C0-2AFA2B06C85E}" srcOrd="1" destOrd="0" presId="urn:microsoft.com/office/officeart/2005/8/layout/chart3"/>
    <dgm:cxn modelId="{F88F63F0-216D-4CFD-B64B-5BEBAA644494}" type="presParOf" srcId="{E8D7E571-1B69-4553-931B-9C71F837AFF1}" destId="{D8A27DA7-C8B5-4804-8A27-23E18449662B}" srcOrd="2" destOrd="0" presId="urn:microsoft.com/office/officeart/2005/8/layout/chart3"/>
    <dgm:cxn modelId="{B437B387-CAAE-4E90-ADD5-81D6F71BA9F9}" type="presParOf" srcId="{E8D7E571-1B69-4553-931B-9C71F837AFF1}" destId="{A1C5005E-0DC7-47FF-A7F7-38A46AED8C08}" srcOrd="3" destOrd="0" presId="urn:microsoft.com/office/officeart/2005/8/layout/chart3"/>
    <dgm:cxn modelId="{A8A35DFF-A449-4E2F-A361-C26CB8A2BC7A}" type="presParOf" srcId="{E8D7E571-1B69-4553-931B-9C71F837AFF1}" destId="{BE544001-B459-4917-9771-2E188FEA5DF6}" srcOrd="4" destOrd="0" presId="urn:microsoft.com/office/officeart/2005/8/layout/chart3"/>
    <dgm:cxn modelId="{2CA0045B-A365-4964-81E6-A4CD0A0DDC58}" type="presParOf" srcId="{E8D7E571-1B69-4553-931B-9C71F837AFF1}" destId="{0E3B1684-5843-48CC-8EE5-1003A7CD23A2}" srcOrd="5" destOrd="0" presId="urn:microsoft.com/office/officeart/2005/8/layout/chart3"/>
    <dgm:cxn modelId="{80DD5EDE-A334-4821-BB2B-5A925594C10F}" type="presParOf" srcId="{E8D7E571-1B69-4553-931B-9C71F837AFF1}" destId="{96A2ABAB-D0C6-4681-AE89-C571B45A61E2}" srcOrd="6" destOrd="0" presId="urn:microsoft.com/office/officeart/2005/8/layout/chart3"/>
    <dgm:cxn modelId="{BA6B1FCD-276B-4776-B250-A9BDCE103394}" type="presParOf" srcId="{E8D7E571-1B69-4553-931B-9C71F837AFF1}" destId="{CB464710-BD87-4006-A435-1F1F4FD3DAA8}" srcOrd="7" destOrd="0" presId="urn:microsoft.com/office/officeart/2005/8/layout/chart3"/>
    <dgm:cxn modelId="{5820437D-77E8-4F34-A4BD-9B6243351FA9}" type="presParOf" srcId="{E8D7E571-1B69-4553-931B-9C71F837AFF1}" destId="{70FF1515-2BB5-4F57-AF7D-2FB03F0C9FEE}" srcOrd="8" destOrd="0" presId="urn:microsoft.com/office/officeart/2005/8/layout/chart3"/>
    <dgm:cxn modelId="{AC1A7734-1958-4BFE-B853-50C699F91C56}" type="presParOf" srcId="{E8D7E571-1B69-4553-931B-9C71F837AFF1}" destId="{1924E8FF-9FB7-4724-8466-EB40D4973D25}" srcOrd="9" destOrd="0" presId="urn:microsoft.com/office/officeart/2005/8/layout/chart3"/>
    <dgm:cxn modelId="{4F68EDCD-0D19-4982-842A-460C7079ADC8}" type="presParOf" srcId="{E8D7E571-1B69-4553-931B-9C71F837AFF1}" destId="{407EF6B5-974D-4F77-A2C4-293FD72EBE79}" srcOrd="10" destOrd="0" presId="urn:microsoft.com/office/officeart/2005/8/layout/chart3"/>
    <dgm:cxn modelId="{21CAFF05-AEAF-4CE3-99D7-3A23FBD35058}"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059" y="472011"/>
          <a:ext cx="3898209" cy="3898209"/>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3930" y="889677"/>
        <a:ext cx="1136977" cy="835330"/>
      </dsp:txXfrm>
    </dsp:sp>
    <dsp:sp modelId="{D8A27DA7-C8B5-4804-8A27-23E18449662B}">
      <dsp:nvSpPr>
        <dsp:cNvPr id="0" name=""/>
        <dsp:cNvSpPr/>
      </dsp:nvSpPr>
      <dsp:spPr>
        <a:xfrm>
          <a:off x="815196" y="471729"/>
          <a:ext cx="3898209" cy="3898209"/>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3613" y="2026373"/>
        <a:ext cx="1178744" cy="788923"/>
      </dsp:txXfrm>
    </dsp:sp>
    <dsp:sp modelId="{BE544001-B459-4917-9771-2E188FEA5DF6}">
      <dsp:nvSpPr>
        <dsp:cNvPr id="0" name=""/>
        <dsp:cNvSpPr/>
      </dsp:nvSpPr>
      <dsp:spPr>
        <a:xfrm>
          <a:off x="815196" y="471729"/>
          <a:ext cx="3898209" cy="3898209"/>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067" y="3116943"/>
        <a:ext cx="1136977" cy="835330"/>
      </dsp:txXfrm>
    </dsp:sp>
    <dsp:sp modelId="{96A2ABAB-D0C6-4681-AE89-C571B45A61E2}">
      <dsp:nvSpPr>
        <dsp:cNvPr id="0" name=""/>
        <dsp:cNvSpPr/>
      </dsp:nvSpPr>
      <dsp:spPr>
        <a:xfrm>
          <a:off x="815196" y="471729"/>
          <a:ext cx="3898209" cy="3898209"/>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556" y="3116943"/>
        <a:ext cx="1136977" cy="835330"/>
      </dsp:txXfrm>
    </dsp:sp>
    <dsp:sp modelId="{70FF1515-2BB5-4F57-AF7D-2FB03F0C9FEE}">
      <dsp:nvSpPr>
        <dsp:cNvPr id="0" name=""/>
        <dsp:cNvSpPr/>
      </dsp:nvSpPr>
      <dsp:spPr>
        <a:xfrm>
          <a:off x="815196" y="471729"/>
          <a:ext cx="3898209" cy="3898209"/>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525" y="2026373"/>
        <a:ext cx="1178744" cy="788923"/>
      </dsp:txXfrm>
    </dsp:sp>
    <dsp:sp modelId="{407EF6B5-974D-4F77-A2C4-293FD72EBE79}">
      <dsp:nvSpPr>
        <dsp:cNvPr id="0" name=""/>
        <dsp:cNvSpPr/>
      </dsp:nvSpPr>
      <dsp:spPr>
        <a:xfrm>
          <a:off x="815196" y="471729"/>
          <a:ext cx="3898209" cy="3898209"/>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556" y="889395"/>
        <a:ext cx="1136977" cy="83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059" y="472011"/>
          <a:ext cx="3898209" cy="3898209"/>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3930" y="889677"/>
        <a:ext cx="1136977" cy="835330"/>
      </dsp:txXfrm>
    </dsp:sp>
    <dsp:sp modelId="{D8A27DA7-C8B5-4804-8A27-23E18449662B}">
      <dsp:nvSpPr>
        <dsp:cNvPr id="0" name=""/>
        <dsp:cNvSpPr/>
      </dsp:nvSpPr>
      <dsp:spPr>
        <a:xfrm>
          <a:off x="815196" y="471729"/>
          <a:ext cx="3898209" cy="3898209"/>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3613" y="2026373"/>
        <a:ext cx="1178744" cy="788923"/>
      </dsp:txXfrm>
    </dsp:sp>
    <dsp:sp modelId="{BE544001-B459-4917-9771-2E188FEA5DF6}">
      <dsp:nvSpPr>
        <dsp:cNvPr id="0" name=""/>
        <dsp:cNvSpPr/>
      </dsp:nvSpPr>
      <dsp:spPr>
        <a:xfrm>
          <a:off x="815196" y="471729"/>
          <a:ext cx="3898209" cy="3898209"/>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067" y="3116943"/>
        <a:ext cx="1136977" cy="835330"/>
      </dsp:txXfrm>
    </dsp:sp>
    <dsp:sp modelId="{96A2ABAB-D0C6-4681-AE89-C571B45A61E2}">
      <dsp:nvSpPr>
        <dsp:cNvPr id="0" name=""/>
        <dsp:cNvSpPr/>
      </dsp:nvSpPr>
      <dsp:spPr>
        <a:xfrm>
          <a:off x="815196" y="471729"/>
          <a:ext cx="3898209" cy="3898209"/>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556" y="3116943"/>
        <a:ext cx="1136977" cy="835330"/>
      </dsp:txXfrm>
    </dsp:sp>
    <dsp:sp modelId="{70FF1515-2BB5-4F57-AF7D-2FB03F0C9FEE}">
      <dsp:nvSpPr>
        <dsp:cNvPr id="0" name=""/>
        <dsp:cNvSpPr/>
      </dsp:nvSpPr>
      <dsp:spPr>
        <a:xfrm>
          <a:off x="815196" y="471729"/>
          <a:ext cx="3898209" cy="3898209"/>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525" y="2026373"/>
        <a:ext cx="1178744" cy="788923"/>
      </dsp:txXfrm>
    </dsp:sp>
    <dsp:sp modelId="{407EF6B5-974D-4F77-A2C4-293FD72EBE79}">
      <dsp:nvSpPr>
        <dsp:cNvPr id="0" name=""/>
        <dsp:cNvSpPr/>
      </dsp:nvSpPr>
      <dsp:spPr>
        <a:xfrm>
          <a:off x="815196" y="471729"/>
          <a:ext cx="3898209" cy="3898209"/>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556" y="889395"/>
        <a:ext cx="1136977" cy="83533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21B101-3FEC-40B4-9122-B43DB4C5E52A}" type="datetime1">
              <a:rPr lang="en-US" smtClean="0">
                <a:latin typeface="Segoe UI" pitchFamily="34" charset="0"/>
              </a:rPr>
              <a:t>5/19/2015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DCB8B13-F54A-4625-AF12-F2357174F504}" type="datetime1">
              <a:rPr lang="en-US" smtClean="0"/>
              <a:t>5/19/2015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5/19/2015 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671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81038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07330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E16581-F575-412F-BE2C-6D76B983CA6B}"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3319582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90217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9086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932406">
              <a:buFont typeface="Arial" panose="020B0604020202020204" pitchFamily="34" charset="0"/>
              <a:buChar char="•"/>
            </a:pPr>
            <a:r>
              <a:rPr lang="en-US" sz="3600" dirty="0" smtClean="0">
                <a:solidFill>
                  <a:srgbClr val="FFFFFF">
                    <a:lumMod val="50000"/>
                  </a:srgbClr>
                </a:solidFill>
                <a:latin typeface="Segoe UI Light"/>
                <a:ea typeface="Segoe UI" pitchFamily="34" charset="0"/>
                <a:cs typeface="Segoe UI" pitchFamily="34" charset="0"/>
              </a:rPr>
              <a:t>Not limited to fixed screen sizes: </a:t>
            </a:r>
            <a:r>
              <a:rPr lang="en-US" sz="3600" dirty="0" err="1" smtClean="0">
                <a:solidFill>
                  <a:srgbClr val="FFFFFF">
                    <a:lumMod val="50000"/>
                  </a:srgbClr>
                </a:solidFill>
                <a:latin typeface="Courier New" panose="02070309020205020404" pitchFamily="49" charset="0"/>
                <a:ea typeface="Segoe UI" pitchFamily="34" charset="0"/>
                <a:cs typeface="Courier New" panose="02070309020205020404" pitchFamily="49" charset="0"/>
              </a:rPr>
              <a:t>UIApplicationStartupMode</a:t>
            </a:r>
            <a:r>
              <a:rPr lang="en-US" sz="3600" dirty="0" smtClean="0">
                <a:solidFill>
                  <a:srgbClr val="FFFFFF">
                    <a:lumMod val="50000"/>
                  </a:srgbClr>
                </a:solidFill>
                <a:latin typeface="Segoe UI Light"/>
                <a:ea typeface="Segoe UI" pitchFamily="34" charset="0"/>
                <a:cs typeface="Segoe UI" pitchFamily="34" charset="0"/>
              </a:rPr>
              <a:t> category for startup conditions</a:t>
            </a:r>
          </a:p>
          <a:p>
            <a:pPr lvl="1" defTabSz="932406"/>
            <a:r>
              <a:rPr lang="en-US" sz="3600" dirty="0" smtClean="0">
                <a:solidFill>
                  <a:srgbClr val="FFFFFF">
                    <a:lumMod val="50000"/>
                  </a:srgbClr>
                </a:solidFill>
                <a:latin typeface="Segoe UI Light"/>
                <a:ea typeface="Segoe UI" pitchFamily="34" charset="0"/>
                <a:cs typeface="Segoe UI" pitchFamily="34" charset="0"/>
              </a:rPr>
              <a:t> </a:t>
            </a:r>
          </a:p>
          <a:p>
            <a:pPr marL="571500" indent="-571500" defTabSz="932406">
              <a:buFont typeface="Arial" panose="020B0604020202020204" pitchFamily="34" charset="0"/>
              <a:buChar char="•"/>
            </a:pPr>
            <a:r>
              <a:rPr lang="en-US" sz="3600" dirty="0" err="1" smtClean="0">
                <a:solidFill>
                  <a:srgbClr val="FFFFFF">
                    <a:lumMod val="50000"/>
                  </a:srgbClr>
                </a:solidFill>
                <a:latin typeface="Courier New" panose="02070309020205020404" pitchFamily="49" charset="0"/>
                <a:ea typeface="Segoe UI" pitchFamily="34" charset="0"/>
                <a:cs typeface="Courier New" panose="02070309020205020404" pitchFamily="49" charset="0"/>
              </a:rPr>
              <a:t>OperationMode</a:t>
            </a:r>
            <a:r>
              <a:rPr lang="en-US" sz="3600" dirty="0" smtClean="0">
                <a:solidFill>
                  <a:srgbClr val="FFFFFF">
                    <a:lumMod val="50000"/>
                  </a:srgbClr>
                </a:solidFill>
                <a:latin typeface="Segoe UI Light"/>
                <a:ea typeface="Segoe UI" pitchFamily="34" charset="0"/>
                <a:cs typeface="Segoe UI" pitchFamily="34" charset="0"/>
              </a:rPr>
              <a:t> for form factor</a:t>
            </a:r>
          </a:p>
          <a:p>
            <a:pPr marL="571500" indent="-571500" defTabSz="932406">
              <a:buFont typeface="Arial" panose="020B0604020202020204" pitchFamily="34" charset="0"/>
              <a:buChar char="•"/>
            </a:pPr>
            <a:endParaRPr lang="en-US" sz="3600" dirty="0" smtClean="0">
              <a:solidFill>
                <a:srgbClr val="FFFFFF">
                  <a:lumMod val="50000"/>
                </a:srgbClr>
              </a:solidFill>
              <a:latin typeface="Segoe UI Light"/>
              <a:ea typeface="Segoe UI" pitchFamily="34" charset="0"/>
              <a:cs typeface="Segoe UI" pitchFamily="34" charset="0"/>
            </a:endParaRPr>
          </a:p>
          <a:p>
            <a:pPr marL="571500" indent="-571500" defTabSz="932406">
              <a:buFont typeface="Arial" panose="020B0604020202020204" pitchFamily="34" charset="0"/>
              <a:buChar char="•"/>
            </a:pPr>
            <a:r>
              <a:rPr lang="en-US" sz="3600" dirty="0" err="1" smtClean="0">
                <a:solidFill>
                  <a:srgbClr val="FFFFFF">
                    <a:lumMod val="50000"/>
                  </a:srgbClr>
                </a:solidFill>
                <a:latin typeface="Courier New" panose="02070309020205020404" pitchFamily="49" charset="0"/>
                <a:ea typeface="Segoe UI" pitchFamily="34" charset="0"/>
                <a:cs typeface="Courier New" panose="02070309020205020404" pitchFamily="49" charset="0"/>
              </a:rPr>
              <a:t>appBackButtonPressed</a:t>
            </a:r>
            <a:r>
              <a:rPr lang="en-US" sz="3600" dirty="0" smtClean="0">
                <a:solidFill>
                  <a:srgbClr val="FFFFFF">
                    <a:lumMod val="50000"/>
                  </a:srgbClr>
                </a:solidFill>
                <a:latin typeface="Courier New" panose="02070309020205020404" pitchFamily="49" charset="0"/>
                <a:ea typeface="Segoe UI" pitchFamily="34" charset="0"/>
                <a:cs typeface="Courier New" panose="02070309020205020404" pitchFamily="49" charset="0"/>
              </a:rPr>
              <a:t>:</a:t>
            </a:r>
            <a:r>
              <a:rPr lang="en-US" sz="3600" dirty="0" smtClean="0">
                <a:solidFill>
                  <a:srgbClr val="FFFFFF">
                    <a:lumMod val="50000"/>
                  </a:srgbClr>
                </a:solidFill>
                <a:latin typeface="Segoe UI Light"/>
                <a:ea typeface="Segoe UI" pitchFamily="34" charset="0"/>
                <a:cs typeface="Segoe UI" pitchFamily="34" charset="0"/>
              </a:rPr>
              <a:t> callback for physical back button</a:t>
            </a:r>
          </a:p>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57527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80550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358460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1463005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6" name="Date Placeholder 5"/>
          <p:cNvSpPr>
            <a:spLocks noGrp="1"/>
          </p:cNvSpPr>
          <p:nvPr>
            <p:ph type="dt" idx="12"/>
          </p:nvPr>
        </p:nvSpPr>
        <p:spPr/>
        <p:txBody>
          <a:bodyPr/>
          <a:lstStyle/>
          <a:p>
            <a:pPr>
              <a:defRPr/>
            </a:pPr>
            <a:fld id="{B1C1187D-DEC5-4C18-B319-657DC0E3C535}" type="datetime1">
              <a:rPr lang="en-US" smtClean="0">
                <a:solidFill>
                  <a:prstClr val="black"/>
                </a:solidFill>
              </a:rPr>
              <a:pPr>
                <a:defRPr/>
              </a:pPr>
              <a:t>5/19/2015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35</a:t>
            </a:fld>
            <a:endParaRPr lang="en-US" dirty="0">
              <a:solidFill>
                <a:prstClr val="black"/>
              </a:solidFill>
            </a:endParaRPr>
          </a:p>
        </p:txBody>
      </p:sp>
    </p:spTree>
    <p:extLst>
      <p:ext uri="{BB962C8B-B14F-4D97-AF65-F5344CB8AC3E}">
        <p14:creationId xmlns:p14="http://schemas.microsoft.com/office/powerpoint/2010/main" val="5257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75768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14400">
              <a:defRPr/>
            </a:pPr>
            <a:fld id="{E74353ED-ACB2-44BF-A903-985B0AF962B7}" type="datetime1">
              <a:rPr lang="en-US" smtClean="0">
                <a:solidFill>
                  <a:prstClr val="black"/>
                </a:solidFill>
                <a:latin typeface="Calibri" panose="020F0502020204030204"/>
              </a:rPr>
              <a:pPr defTabSz="914400">
                <a:defRPr/>
              </a:pPr>
              <a:t>5/19/2015</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116378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32468">
              <a:lnSpc>
                <a:spcPct val="90000"/>
              </a:lnSpc>
              <a:spcBef>
                <a:spcPts val="600"/>
              </a:spcBef>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38</a:t>
            </a:fld>
            <a:endParaRPr lang="en-US">
              <a:solidFill>
                <a:prstClr val="black"/>
              </a:solidFill>
            </a:endParaRPr>
          </a:p>
        </p:txBody>
      </p:sp>
    </p:spTree>
    <p:extLst>
      <p:ext uri="{BB962C8B-B14F-4D97-AF65-F5344CB8AC3E}">
        <p14:creationId xmlns:p14="http://schemas.microsoft.com/office/powerpoint/2010/main" val="1652053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800"/>
              </a:spcBef>
            </a:pPr>
            <a:endParaRPr lang="en-US" dirty="0" smtClean="0">
              <a:gradFill>
                <a:gsLst>
                  <a:gs pos="100000">
                    <a:srgbClr val="FFFFFF"/>
                  </a:gs>
                  <a:gs pos="0">
                    <a:srgbClr val="FFFFFF"/>
                  </a:gs>
                </a:gsLst>
                <a:lin ang="5400000" scaled="0"/>
              </a:gradFill>
              <a:latin typeface="Segoe UI Light"/>
              <a:ea typeface="ＭＳ Ｐゴシック" charset="0"/>
            </a:endParaRP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6" name="Date Placeholder 5"/>
          <p:cNvSpPr>
            <a:spLocks noGrp="1"/>
          </p:cNvSpPr>
          <p:nvPr>
            <p:ph type="dt" idx="12"/>
          </p:nvPr>
        </p:nvSpPr>
        <p:spPr/>
        <p:txBody>
          <a:bodyPr/>
          <a:lstStyle/>
          <a:p>
            <a:pPr>
              <a:defRPr/>
            </a:pPr>
            <a:fld id="{98230F7F-681E-4E1F-9050-839243F5E650}" type="datetime1">
              <a:rPr lang="en-US" smtClean="0">
                <a:solidFill>
                  <a:prstClr val="black"/>
                </a:solidFill>
              </a:rPr>
              <a:pPr>
                <a:defRPr/>
              </a:pPr>
              <a:t>5/19/2015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39</a:t>
            </a:fld>
            <a:endParaRPr lang="en-US" dirty="0">
              <a:solidFill>
                <a:prstClr val="black"/>
              </a:solidFill>
            </a:endParaRPr>
          </a:p>
        </p:txBody>
      </p:sp>
    </p:spTree>
    <p:extLst>
      <p:ext uri="{BB962C8B-B14F-4D97-AF65-F5344CB8AC3E}">
        <p14:creationId xmlns:p14="http://schemas.microsoft.com/office/powerpoint/2010/main" val="45855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800"/>
              </a:spcBef>
            </a:pPr>
            <a:r>
              <a:rPr lang="en-US" altLang="zh-CN" dirty="0" smtClean="0">
                <a:gradFill>
                  <a:gsLst>
                    <a:gs pos="100000">
                      <a:srgbClr val="FFFFFF"/>
                    </a:gs>
                    <a:gs pos="0">
                      <a:srgbClr val="FFFFFF"/>
                    </a:gs>
                  </a:gsLst>
                  <a:lin ang="5400000" scaled="0"/>
                </a:gradFill>
                <a:latin typeface="Segoe UI Light"/>
                <a:ea typeface="ＭＳ Ｐゴシック" charset="0"/>
              </a:rPr>
              <a:t>Apache Ant</a:t>
            </a:r>
            <a:r>
              <a:rPr lang="zh-CN" altLang="en-US" dirty="0" smtClean="0">
                <a:gradFill>
                  <a:gsLst>
                    <a:gs pos="100000">
                      <a:srgbClr val="FFFFFF"/>
                    </a:gs>
                    <a:gs pos="0">
                      <a:srgbClr val="FFFFFF"/>
                    </a:gs>
                  </a:gsLst>
                  <a:lin ang="5400000" scaled="0"/>
                </a:gradFill>
                <a:latin typeface="Segoe UI Light"/>
                <a:ea typeface="ＭＳ Ｐゴシック" charset="0"/>
              </a:rPr>
              <a:t>，是一个将软件编译、测试、部署等步骤联系在一起加以自动化的一个工具，大多用于</a:t>
            </a:r>
            <a:r>
              <a:rPr lang="en-US" altLang="zh-CN" dirty="0" smtClean="0">
                <a:gradFill>
                  <a:gsLst>
                    <a:gs pos="100000">
                      <a:srgbClr val="FFFFFF"/>
                    </a:gs>
                    <a:gs pos="0">
                      <a:srgbClr val="FFFFFF"/>
                    </a:gs>
                  </a:gsLst>
                  <a:lin ang="5400000" scaled="0"/>
                </a:gradFill>
                <a:latin typeface="Segoe UI Light"/>
                <a:ea typeface="ＭＳ Ｐゴシック" charset="0"/>
              </a:rPr>
              <a:t>Java</a:t>
            </a:r>
            <a:r>
              <a:rPr lang="zh-CN" altLang="en-US" dirty="0" smtClean="0">
                <a:gradFill>
                  <a:gsLst>
                    <a:gs pos="100000">
                      <a:srgbClr val="FFFFFF"/>
                    </a:gs>
                    <a:gs pos="0">
                      <a:srgbClr val="FFFFFF"/>
                    </a:gs>
                  </a:gsLst>
                  <a:lin ang="5400000" scaled="0"/>
                </a:gradFill>
                <a:latin typeface="Segoe UI Light"/>
                <a:ea typeface="ＭＳ Ｐゴシック" charset="0"/>
              </a:rPr>
              <a:t>环境中的软件开发。</a:t>
            </a:r>
            <a:endParaRPr lang="en-US" dirty="0" smtClean="0">
              <a:gradFill>
                <a:gsLst>
                  <a:gs pos="100000">
                    <a:srgbClr val="FFFFFF"/>
                  </a:gs>
                  <a:gs pos="0">
                    <a:srgbClr val="FFFFFF"/>
                  </a:gs>
                </a:gsLst>
                <a:lin ang="5400000" scaled="0"/>
              </a:gradFill>
              <a:latin typeface="Segoe UI Light"/>
              <a:ea typeface="ＭＳ Ｐゴシック" charset="0"/>
            </a:endParaRP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6" name="Date Placeholder 5"/>
          <p:cNvSpPr>
            <a:spLocks noGrp="1"/>
          </p:cNvSpPr>
          <p:nvPr>
            <p:ph type="dt" idx="12"/>
          </p:nvPr>
        </p:nvSpPr>
        <p:spPr/>
        <p:txBody>
          <a:bodyPr/>
          <a:lstStyle/>
          <a:p>
            <a:pPr>
              <a:defRPr/>
            </a:pPr>
            <a:fld id="{98230F7F-681E-4E1F-9050-839243F5E650}" type="datetime1">
              <a:rPr lang="en-US" smtClean="0">
                <a:solidFill>
                  <a:prstClr val="black"/>
                </a:solidFill>
              </a:rPr>
              <a:pPr>
                <a:defRPr/>
              </a:pPr>
              <a:t>5/19/2015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521165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Speaker Notes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More info on plugins: </a:t>
            </a:r>
            <a:r>
              <a:rPr lang="en-US" dirty="0" smtClean="0">
                <a:latin typeface="Segoe UI Light"/>
              </a:rPr>
              <a:t>http://plugins.cordova.io</a:t>
            </a:r>
          </a:p>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6" name="Date Placeholder 5"/>
          <p:cNvSpPr>
            <a:spLocks noGrp="1"/>
          </p:cNvSpPr>
          <p:nvPr>
            <p:ph type="dt" idx="12"/>
          </p:nvPr>
        </p:nvSpPr>
        <p:spPr/>
        <p:txBody>
          <a:bodyPr/>
          <a:lstStyle/>
          <a:p>
            <a:pPr>
              <a:defRPr/>
            </a:pPr>
            <a:fld id="{98230F7F-681E-4E1F-9050-839243F5E650}" type="datetime1">
              <a:rPr lang="en-US" smtClean="0">
                <a:solidFill>
                  <a:prstClr val="black"/>
                </a:solidFill>
              </a:rPr>
              <a:pPr>
                <a:defRPr/>
              </a:pPr>
              <a:t>5/19/2015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754409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pPr marL="171450" indent="-171450">
              <a:buFont typeface="Wingdings" panose="05000000000000000000" pitchFamily="2" charset="2"/>
              <a:buChar char="§"/>
            </a:pPr>
            <a:r>
              <a:rPr lang="en-US" b="0" dirty="0" smtClean="0"/>
              <a:t>Office 365 integration is made easier with a new Preview extension for Visual Studio called Office 365 API tools—Preview</a:t>
            </a:r>
          </a:p>
          <a:p>
            <a:pPr marL="388712" lvl="1" indent="-171450">
              <a:buFont typeface="Wingdings" panose="05000000000000000000" pitchFamily="2" charset="2"/>
              <a:buChar char="§"/>
            </a:pPr>
            <a:r>
              <a:rPr lang="en-US" b="0" dirty="0" smtClean="0"/>
              <a:t>http://visualstudiogallery.msdn.microsoft.com/7e947621-ef93-4de7-93d3-d796c43ba34f</a:t>
            </a:r>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6" name="Date Placeholder 5"/>
          <p:cNvSpPr>
            <a:spLocks noGrp="1"/>
          </p:cNvSpPr>
          <p:nvPr>
            <p:ph type="dt" idx="12"/>
          </p:nvPr>
        </p:nvSpPr>
        <p:spPr/>
        <p:txBody>
          <a:bodyPr/>
          <a:lstStyle/>
          <a:p>
            <a:pPr>
              <a:defRPr/>
            </a:pPr>
            <a:fld id="{98230F7F-681E-4E1F-9050-839243F5E650}" type="datetime1">
              <a:rPr lang="en-US" smtClean="0">
                <a:solidFill>
                  <a:prstClr val="black"/>
                </a:solidFill>
              </a:rPr>
              <a:pPr>
                <a:defRPr/>
              </a:pPr>
              <a:t>5/19/2015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43</a:t>
            </a:fld>
            <a:endParaRPr lang="en-US" dirty="0">
              <a:solidFill>
                <a:prstClr val="black"/>
              </a:solidFill>
            </a:endParaRPr>
          </a:p>
        </p:txBody>
      </p:sp>
    </p:spTree>
    <p:extLst>
      <p:ext uri="{BB962C8B-B14F-4D97-AF65-F5344CB8AC3E}">
        <p14:creationId xmlns:p14="http://schemas.microsoft.com/office/powerpoint/2010/main" val="1694276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6" name="Date Placeholder 5"/>
          <p:cNvSpPr>
            <a:spLocks noGrp="1"/>
          </p:cNvSpPr>
          <p:nvPr>
            <p:ph type="dt" idx="12"/>
          </p:nvPr>
        </p:nvSpPr>
        <p:spPr/>
        <p:txBody>
          <a:bodyPr/>
          <a:lstStyle/>
          <a:p>
            <a:pPr>
              <a:defRPr/>
            </a:pPr>
            <a:fld id="{98230F7F-681E-4E1F-9050-839243F5E650}" type="datetime1">
              <a:rPr lang="en-US" smtClean="0">
                <a:solidFill>
                  <a:prstClr val="black"/>
                </a:solidFill>
              </a:rPr>
              <a:pPr>
                <a:defRPr/>
              </a:pPr>
              <a:t>5/19/2015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3237108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VS 2015</a:t>
            </a:r>
            <a:r>
              <a:rPr lang="en-US" baseline="0" dirty="0" smtClean="0"/>
              <a:t> -&gt;</a:t>
            </a:r>
            <a:r>
              <a:rPr lang="en-US" dirty="0" smtClean="0"/>
              <a:t> File New Project</a:t>
            </a:r>
          </a:p>
          <a:p>
            <a:r>
              <a:rPr lang="en-US" dirty="0" err="1" smtClean="0"/>
              <a:t>Javascript</a:t>
            </a:r>
            <a:r>
              <a:rPr lang="en-US" dirty="0" smtClean="0"/>
              <a:t> – Cordova – Blank template</a:t>
            </a:r>
          </a:p>
          <a:p>
            <a:r>
              <a:rPr lang="en-US" dirty="0" smtClean="0"/>
              <a:t>Config.xml</a:t>
            </a:r>
            <a:r>
              <a:rPr lang="en-US" baseline="0" dirty="0" smtClean="0"/>
              <a:t> – </a:t>
            </a:r>
            <a:r>
              <a:rPr lang="en-US" baseline="0" dirty="0" err="1" smtClean="0"/>
              <a:t>tabje</a:t>
            </a:r>
            <a:r>
              <a:rPr lang="en-US" baseline="0" dirty="0" smtClean="0"/>
              <a:t> plugins – battery </a:t>
            </a:r>
            <a:r>
              <a:rPr lang="en-US" baseline="0" dirty="0" err="1" smtClean="0"/>
              <a:t>toevoegen</a:t>
            </a:r>
            <a:r>
              <a:rPr lang="en-US" baseline="0" dirty="0" smtClean="0"/>
              <a:t> -&gt; </a:t>
            </a:r>
            <a:r>
              <a:rPr lang="en-US" baseline="0" dirty="0" err="1" smtClean="0"/>
              <a:t>mapje</a:t>
            </a:r>
            <a:r>
              <a:rPr lang="en-US" baseline="0" dirty="0" smtClean="0"/>
              <a:t> </a:t>
            </a:r>
            <a:r>
              <a:rPr lang="en-US" baseline="0" dirty="0" err="1" smtClean="0"/>
              <a:t>erbij</a:t>
            </a:r>
            <a:endParaRPr lang="en-US" baseline="0" dirty="0" smtClean="0"/>
          </a:p>
          <a:p>
            <a:r>
              <a:rPr lang="en-US" baseline="0" dirty="0" smtClean="0"/>
              <a:t>Deploy Android emulator – </a:t>
            </a:r>
            <a:r>
              <a:rPr lang="en-US" baseline="0" dirty="0" err="1" smtClean="0"/>
              <a:t>wij</a:t>
            </a:r>
            <a:r>
              <a:rPr lang="en-US" baseline="0" dirty="0" smtClean="0"/>
              <a:t> native </a:t>
            </a:r>
            <a:r>
              <a:rPr lang="en-US" baseline="0" dirty="0" err="1" smtClean="0"/>
              <a:t>ondersteunen</a:t>
            </a:r>
            <a:r>
              <a:rPr lang="en-US" baseline="0" dirty="0" smtClean="0"/>
              <a:t>. Hyper-v </a:t>
            </a:r>
            <a:r>
              <a:rPr lang="en-US" baseline="0" dirty="0" err="1" smtClean="0"/>
              <a:t>oplossing</a:t>
            </a:r>
            <a:r>
              <a:rPr lang="en-US" baseline="0" smtClean="0"/>
              <a: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23286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solidFill>
                  <a:prstClr val="black"/>
                </a:solidFill>
              </a:rPr>
              <a:pPr/>
              <a:t>5/19/2015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414794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28833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09729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894615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MacOS</a:t>
            </a:r>
            <a:r>
              <a:rPr lang="en-US" baseline="0" dirty="0" smtClean="0"/>
              <a:t> – </a:t>
            </a:r>
            <a:r>
              <a:rPr lang="en-US" baseline="0" dirty="0" err="1" smtClean="0"/>
              <a:t>BuildHost</a:t>
            </a:r>
            <a:r>
              <a:rPr lang="en-US" baseline="0" dirty="0" smtClean="0"/>
              <a:t> </a:t>
            </a:r>
            <a:r>
              <a:rPr lang="en-US" baseline="0" dirty="0" err="1" smtClean="0"/>
              <a:t>starten</a:t>
            </a:r>
            <a:r>
              <a:rPr lang="en-US" baseline="0" dirty="0" smtClean="0"/>
              <a:t> (</a:t>
            </a:r>
            <a:r>
              <a:rPr lang="en-US" baseline="0" dirty="0" err="1" smtClean="0"/>
              <a:t>grijze</a:t>
            </a:r>
            <a:r>
              <a:rPr lang="en-US" baseline="0" dirty="0" smtClean="0"/>
              <a:t> </a:t>
            </a:r>
            <a:r>
              <a:rPr lang="en-US" baseline="0" dirty="0" err="1" smtClean="0"/>
              <a:t>zesoek</a:t>
            </a:r>
            <a:r>
              <a:rPr lang="en-US" baseline="0" dirty="0" smtClean="0"/>
              <a:t>)</a:t>
            </a:r>
          </a:p>
          <a:p>
            <a:r>
              <a:rPr lang="en-US" baseline="0" dirty="0" smtClean="0"/>
              <a:t>Windows – VS </a:t>
            </a:r>
            <a:r>
              <a:rPr lang="en-US" baseline="0" dirty="0" err="1" smtClean="0"/>
              <a:t>Parkeren</a:t>
            </a:r>
            <a:r>
              <a:rPr lang="en-US" baseline="0" dirty="0" smtClean="0"/>
              <a:t> </a:t>
            </a:r>
            <a:r>
              <a:rPr lang="en-US" baseline="0" dirty="0" err="1" smtClean="0"/>
              <a:t>DenHaag</a:t>
            </a:r>
            <a:r>
              <a:rPr lang="en-US" baseline="0" dirty="0" smtClean="0"/>
              <a:t> solution</a:t>
            </a:r>
          </a:p>
          <a:p>
            <a:pPr marL="171450" indent="-171450">
              <a:buFontTx/>
              <a:buChar char="-"/>
            </a:pPr>
            <a:r>
              <a:rPr lang="en-US" baseline="0" dirty="0" smtClean="0"/>
              <a:t>Portable class library</a:t>
            </a:r>
          </a:p>
          <a:p>
            <a:pPr marL="171450" indent="-171450">
              <a:buFontTx/>
              <a:buChar char="-"/>
            </a:pPr>
            <a:r>
              <a:rPr lang="en-US" baseline="0" dirty="0" smtClean="0"/>
              <a:t>Storyboard iOS </a:t>
            </a:r>
            <a:r>
              <a:rPr lang="en-US" baseline="0" dirty="0" err="1" smtClean="0"/>
              <a:t>openen</a:t>
            </a:r>
            <a:r>
              <a:rPr lang="en-US" baseline="0" dirty="0" smtClean="0"/>
              <a:t> -&gt; via </a:t>
            </a:r>
            <a:r>
              <a:rPr lang="en-US" baseline="0" dirty="0" err="1" smtClean="0"/>
              <a:t>BuildHost</a:t>
            </a:r>
            <a:endParaRPr lang="en-US" baseline="0" dirty="0" smtClean="0"/>
          </a:p>
          <a:p>
            <a:pPr marL="171450" indent="-171450">
              <a:buFontTx/>
              <a:buChar char="-"/>
            </a:pPr>
            <a:r>
              <a:rPr lang="en-US" baseline="0" dirty="0" err="1" smtClean="0"/>
              <a:t>Bijbehorende</a:t>
            </a:r>
            <a:r>
              <a:rPr lang="en-US" baseline="0" dirty="0" smtClean="0"/>
              <a:t> class </a:t>
            </a:r>
            <a:r>
              <a:rPr lang="en-US" baseline="0" dirty="0" err="1" smtClean="0"/>
              <a:t>ViewControlers</a:t>
            </a:r>
            <a:endParaRPr lang="en-US" baseline="0" dirty="0" smtClean="0"/>
          </a:p>
          <a:p>
            <a:pPr marL="171450" indent="-171450">
              <a:buFontTx/>
              <a:buChar char="-"/>
            </a:pPr>
            <a:r>
              <a:rPr lang="en-US" baseline="0" dirty="0" smtClean="0"/>
              <a:t>Debug (via details page -&gt; breakpoint)</a:t>
            </a:r>
          </a:p>
          <a:p>
            <a:pPr marL="171450" indent="-171450">
              <a:buFontTx/>
              <a:buChar char="-"/>
            </a:pPr>
            <a:endParaRPr lang="en-US" baseline="0" dirty="0" smtClean="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407674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2856">
              <a:defRPr/>
            </a:pPr>
            <a:fld id="{F98F0472-55CB-4729-B112-B8D2CCE0CF88}" type="slidenum">
              <a:rPr lang="en-US">
                <a:solidFill>
                  <a:prstClr val="black"/>
                </a:solidFill>
                <a:latin typeface="Calibri" panose="020F0502020204030204"/>
              </a:rPr>
              <a:pPr defTabSz="912856">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1048895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97423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3476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261683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r>
              <a:rPr lang="en-US" dirty="0" smtClean="0"/>
              <a:t>Flavors</a:t>
            </a:r>
          </a:p>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878550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8423554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446915" cy="6225580"/>
          </a:xfrm>
          <a:prstGeom prst="rect">
            <a:avLst/>
          </a:prstGeom>
        </p:spPr>
      </p:pic>
      <p:sp>
        <p:nvSpPr>
          <p:cNvPr id="6" name="Rectangle 5"/>
          <p:cNvSpPr/>
          <p:nvPr userDrawn="1"/>
        </p:nvSpPr>
        <p:spPr>
          <a:xfrm>
            <a:off x="487465" y="1278012"/>
            <a:ext cx="5938047" cy="3989470"/>
          </a:xfrm>
          <a:prstGeom prst="rect">
            <a:avLst/>
          </a:prstGeom>
          <a:solidFill>
            <a:srgbClr val="00BCF2">
              <a:alpha val="8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6682" y="5260040"/>
            <a:ext cx="726118" cy="726015"/>
          </a:xfrm>
          <a:prstGeom prst="rect">
            <a:avLst/>
          </a:prstGeom>
        </p:spPr>
      </p:pic>
      <p:sp>
        <p:nvSpPr>
          <p:cNvPr id="17" name="Picture Placeholder 15"/>
          <p:cNvSpPr>
            <a:spLocks noGrp="1"/>
          </p:cNvSpPr>
          <p:nvPr>
            <p:ph type="pic" sz="quarter" idx="20" hasCustomPrompt="1"/>
          </p:nvPr>
        </p:nvSpPr>
        <p:spPr>
          <a:xfrm>
            <a:off x="11396013" y="5258847"/>
            <a:ext cx="729551" cy="732130"/>
          </a:xfrm>
          <a:prstGeom prst="rect">
            <a:avLst/>
          </a:prstGeom>
        </p:spPr>
        <p:txBody>
          <a:bodyPr wrap="none" lIns="0" tIns="0" rIns="0" bIns="0" anchor="ctr" anchorCtr="0">
            <a:normAutofit/>
          </a:bodyPr>
          <a:lstStyle>
            <a:lvl1pPr marL="0" marR="0" indent="0" algn="ctr" defTabSz="1243389" rtl="0" eaLnBrk="1" fontAlgn="auto" latinLnBrk="0" hangingPunct="1">
              <a:lnSpc>
                <a:spcPct val="100000"/>
              </a:lnSpc>
              <a:spcBef>
                <a:spcPts val="0"/>
              </a:spcBef>
              <a:spcAft>
                <a:spcPts val="0"/>
              </a:spcAft>
              <a:buClrTx/>
              <a:buSzPct val="100000"/>
              <a:buFont typeface="Arial" pitchFamily="34" charset="0"/>
              <a:buNone/>
              <a:tabLst/>
              <a:defRPr sz="1088"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426905" y="5484445"/>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426905" y="5634479"/>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r>
              <a:rPr lang="en-US" smtClean="0"/>
              <a:t>Microsoft Confidential</a:t>
            </a:r>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0160625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35356790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938313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0655943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538652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2E6C8223-FB88-46A3-B41D-44B2610DF9D3}" type="datetime1">
              <a:rPr lang="en-US" smtClean="0"/>
              <a:pPr/>
              <a:t>5/19/2015</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210319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spTree>
    <p:extLst>
      <p:ext uri="{BB962C8B-B14F-4D97-AF65-F5344CB8AC3E}">
        <p14:creationId xmlns:p14="http://schemas.microsoft.com/office/powerpoint/2010/main" val="18879700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9"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2125662"/>
            <a:ext cx="6021387"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9" y="4228783"/>
            <a:ext cx="6019799"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2436379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423941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spTree>
    <p:extLst>
      <p:ext uri="{BB962C8B-B14F-4D97-AF65-F5344CB8AC3E}">
        <p14:creationId xmlns:p14="http://schemas.microsoft.com/office/powerpoint/2010/main" val="1983074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4727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4035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1627484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284945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778007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5714892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676438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450371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4776389"/>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56859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360415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011451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80588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37963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588388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smtClean="0"/>
              <a:t>Click to edit Master title style</a:t>
            </a:r>
            <a:endParaRPr lang="en-US" dirty="0"/>
          </a:p>
        </p:txBody>
      </p:sp>
    </p:spTree>
    <p:extLst>
      <p:ext uri="{BB962C8B-B14F-4D97-AF65-F5344CB8AC3E}">
        <p14:creationId xmlns:p14="http://schemas.microsoft.com/office/powerpoint/2010/main" val="343871003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250393417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227066289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1226991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6674679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1679777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7988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619312"/>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67732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191089"/>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025285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5083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0051169"/>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79904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21824" y="6482890"/>
            <a:ext cx="2901844" cy="372394"/>
          </a:xfrm>
          <a:prstGeom prst="rect">
            <a:avLst/>
          </a:prstGeom>
        </p:spPr>
        <p:txBody>
          <a:bodyPr lIns="111026" tIns="55513" rIns="111026" bIns="55513"/>
          <a:lstStyle/>
          <a:p>
            <a:fld id="{68C2560D-EC28-3B41-86E8-18F1CE0113B4}" type="datetimeFigureOut">
              <a:rPr lang="en-US" smtClean="0">
                <a:solidFill>
                  <a:srgbClr val="FFFFFF"/>
                </a:solidFill>
              </a:rPr>
              <a:pPr/>
              <a:t>5/19/2015</a:t>
            </a:fld>
            <a:endParaRPr lang="en-US">
              <a:solidFill>
                <a:srgbClr val="FFFFFF"/>
              </a:solidFill>
            </a:endParaRPr>
          </a:p>
        </p:txBody>
      </p:sp>
      <p:sp>
        <p:nvSpPr>
          <p:cNvPr id="6" name="Footer Placeholder 5"/>
          <p:cNvSpPr>
            <a:spLocks noGrp="1"/>
          </p:cNvSpPr>
          <p:nvPr>
            <p:ph type="ftr" sz="quarter" idx="11"/>
          </p:nvPr>
        </p:nvSpPr>
        <p:spPr>
          <a:xfrm>
            <a:off x="4249129" y="6482890"/>
            <a:ext cx="3938217" cy="372394"/>
          </a:xfrm>
          <a:prstGeom prst="rect">
            <a:avLst/>
          </a:prstGeom>
        </p:spPr>
        <p:txBody>
          <a:bodyPr lIns="111026" tIns="55513" rIns="111026" bIns="55513"/>
          <a:lstStyle/>
          <a:p>
            <a:endParaRPr lang="en-US">
              <a:solidFill>
                <a:srgbClr val="FFFFFF"/>
              </a:solidFill>
            </a:endParaRPr>
          </a:p>
        </p:txBody>
      </p:sp>
      <p:sp>
        <p:nvSpPr>
          <p:cNvPr id="7" name="Slide Number Placeholder 6"/>
          <p:cNvSpPr>
            <a:spLocks noGrp="1"/>
          </p:cNvSpPr>
          <p:nvPr>
            <p:ph type="sldNum" sz="quarter" idx="12"/>
          </p:nvPr>
        </p:nvSpPr>
        <p:spPr>
          <a:xfrm>
            <a:off x="8912807" y="6482890"/>
            <a:ext cx="2901844" cy="372394"/>
          </a:xfrm>
          <a:prstGeom prst="rect">
            <a:avLst/>
          </a:prstGeom>
        </p:spPr>
        <p:txBody>
          <a:bodyPr lIns="111026" tIns="55513" rIns="111026" bIns="55513"/>
          <a:lstStyle/>
          <a:p>
            <a:fld id="{2C6B1FF6-39B9-40F5-8B67-33C6354A3D4F}" type="slidenum">
              <a:rPr lang="en-US" smtClean="0">
                <a:solidFill>
                  <a:srgbClr val="FFFFFF"/>
                </a:solidFill>
              </a:rPr>
              <a:pPr/>
              <a:t>‹#›</a:t>
            </a:fld>
            <a:endParaRPr lang="en-US" dirty="0">
              <a:solidFill>
                <a:srgbClr val="002050">
                  <a:shade val="75000"/>
                </a:srgbClr>
              </a:solidFill>
            </a:endParaRPr>
          </a:p>
        </p:txBody>
      </p:sp>
      <p:sp>
        <p:nvSpPr>
          <p:cNvPr id="12" name="Content Placeholder 2"/>
          <p:cNvSpPr>
            <a:spLocks noGrp="1"/>
          </p:cNvSpPr>
          <p:nvPr>
            <p:ph idx="1"/>
          </p:nvPr>
        </p:nvSpPr>
        <p:spPr>
          <a:xfrm>
            <a:off x="5941871" y="1365643"/>
            <a:ext cx="5872780" cy="4486286"/>
          </a:xfrm>
        </p:spPr>
        <p:txBody>
          <a:bodyPr numCol="1" spcCol="0">
            <a:normAutofit/>
          </a:bodyPr>
          <a:lstStyle>
            <a:lvl1pPr marL="416349" indent="-416349">
              <a:lnSpc>
                <a:spcPct val="110000"/>
              </a:lnSpc>
              <a:buSzPct val="110000"/>
              <a:buFontTx/>
              <a:buBlip>
                <a:blip r:embed="rId2"/>
              </a:buBlip>
              <a:defRPr sz="22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5941871" y="324934"/>
            <a:ext cx="5872780" cy="537511"/>
          </a:xfrm>
        </p:spPr>
        <p:txBody>
          <a:bodyPr>
            <a:noAutofit/>
          </a:bodyPr>
          <a:lstStyle>
            <a:lvl1pPr algn="l">
              <a:defRPr sz="29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657377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12654"/>
            <a:ext cx="7315200" cy="1104194"/>
          </a:xfrm>
          <a:noFill/>
        </p:spPr>
        <p:txBody>
          <a:bodyPr lIns="146260" tIns="91413" rIns="146260" bIns="91413" anchor="t" anchorCtr="0"/>
          <a:lstStyle>
            <a:lvl1pPr>
              <a:defRPr sz="6000" spc="-100" baseline="0">
                <a:solidFill>
                  <a:srgbClr val="0072C6"/>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6542" y="5600698"/>
            <a:ext cx="7315200" cy="684851"/>
          </a:xfrm>
          <a:noFill/>
        </p:spPr>
        <p:txBody>
          <a:bodyPr lIns="146260" tIns="109696" rIns="146260" bIns="109696">
            <a:noAutofit/>
          </a:bodyPr>
          <a:lstStyle>
            <a:lvl1pPr marL="0" indent="0">
              <a:spcBef>
                <a:spcPts val="0"/>
              </a:spcBef>
              <a:buNone/>
              <a:defRPr sz="3000" spc="0" baseline="0">
                <a:solidFill>
                  <a:srgbClr val="0072C6"/>
                </a:soli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84530" y="435396"/>
            <a:ext cx="1005841" cy="195077"/>
          </a:xfrm>
          <a:prstGeom prst="rect">
            <a:avLst/>
          </a:prstGeom>
          <a:noFill/>
        </p:spPr>
      </p:pic>
      <p:pic>
        <p:nvPicPr>
          <p:cNvPr id="3" name="Picture 2" descr="app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5717" y="0"/>
            <a:ext cx="9120758" cy="7047859"/>
          </a:xfrm>
          <a:prstGeom prst="rect">
            <a:avLst/>
          </a:prstGeom>
        </p:spPr>
      </p:pic>
    </p:spTree>
    <p:extLst>
      <p:ext uri="{BB962C8B-B14F-4D97-AF65-F5344CB8AC3E}">
        <p14:creationId xmlns:p14="http://schemas.microsoft.com/office/powerpoint/2010/main" val="2962901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descr="MGX_DevOps_SlideGraphics_070114_Artboard 2-02.jpg"/>
          <p:cNvPicPr>
            <a:picLocks noChangeAspect="1"/>
          </p:cNvPicPr>
          <p:nvPr userDrawn="1"/>
        </p:nvPicPr>
        <p:blipFill rotWithShape="1">
          <a:blip r:embed="rId2">
            <a:extLst>
              <a:ext uri="{28A0092B-C50C-407E-A947-70E740481C1C}">
                <a14:useLocalDpi xmlns:a14="http://schemas.microsoft.com/office/drawing/2010/main" val="0"/>
              </a:ext>
            </a:extLst>
          </a:blip>
          <a:srcRect t="2916" b="8748"/>
          <a:stretch/>
        </p:blipFill>
        <p:spPr>
          <a:xfrm>
            <a:off x="3181242" y="-663474"/>
            <a:ext cx="10734973" cy="9474883"/>
          </a:xfrm>
          <a:prstGeom prst="rect">
            <a:avLst/>
          </a:prstGeom>
        </p:spPr>
      </p:pic>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6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34158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descr="MGX_DevOps_SlideGraphics_070114_Artboard 2-03.jpg"/>
          <p:cNvPicPr>
            <a:picLocks noChangeAspect="1"/>
          </p:cNvPicPr>
          <p:nvPr userDrawn="1"/>
        </p:nvPicPr>
        <p:blipFill rotWithShape="1">
          <a:blip r:embed="rId2">
            <a:extLst>
              <a:ext uri="{28A0092B-C50C-407E-A947-70E740481C1C}">
                <a14:useLocalDpi xmlns:a14="http://schemas.microsoft.com/office/drawing/2010/main" val="0"/>
              </a:ext>
            </a:extLst>
          </a:blip>
          <a:srcRect t="8748" b="12846"/>
          <a:stretch/>
        </p:blipFill>
        <p:spPr>
          <a:xfrm>
            <a:off x="1576057" y="-232805"/>
            <a:ext cx="11883674" cy="9309714"/>
          </a:xfrm>
          <a:prstGeom prst="rect">
            <a:avLst/>
          </a:prstGeom>
        </p:spPr>
      </p:pic>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6000" spc="-100" baseline="0">
                <a:solidFill>
                  <a:srgbClr val="EC4F24"/>
                </a:solidFill>
              </a:defRPr>
            </a:lvl1pPr>
          </a:lstStyle>
          <a:p>
            <a:r>
              <a:rPr lang="en-US" dirty="0" smtClean="0"/>
              <a:t>Presentation title</a:t>
            </a:r>
            <a:endParaRPr lang="en-US" dirty="0"/>
          </a:p>
        </p:txBody>
      </p:sp>
    </p:spTree>
    <p:extLst>
      <p:ext uri="{BB962C8B-B14F-4D97-AF65-F5344CB8AC3E}">
        <p14:creationId xmlns:p14="http://schemas.microsoft.com/office/powerpoint/2010/main" val="2943823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0567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90151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772937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4443876"/>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3129031"/>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9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438639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482780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264121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55734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077791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456824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159532"/>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75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288605353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
        <p:nvSpPr>
          <p:cNvPr id="7" name="Title 1"/>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564192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81070002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20561900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50283776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screen shot</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76975751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134124479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2E6C8223-FB88-46A3-B41D-44B2610DF9D3}" type="datetime1">
              <a:rPr lang="en-US" smtClean="0"/>
              <a:pPr/>
              <a:t>5/19/2015</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738664"/>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89"/>
            <a:ext cx="2901844" cy="372394"/>
          </a:xfrm>
          <a:prstGeom prst="rect">
            <a:avLst/>
          </a:prstGeom>
        </p:spPr>
        <p:txBody>
          <a:bodyPr/>
          <a:lstStyle/>
          <a:p>
            <a:fld id="{5AE4E380-03BE-6E48-9E85-36A00AC23E39}" type="datetimeFigureOut">
              <a:rPr lang="en-US" smtClean="0"/>
              <a:t>5/19/2015</a:t>
            </a:fld>
            <a:endParaRPr lang="en-US"/>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a:lstStyle/>
          <a:p>
            <a:fld id="{38EE2AB6-723D-0541-AE72-5F9878E54F9E}" type="slidenum">
              <a:rPr lang="en-US" smtClean="0"/>
              <a:t>‹#›</a:t>
            </a:fld>
            <a:endParaRPr lang="en-US"/>
          </a:p>
        </p:txBody>
      </p:sp>
    </p:spTree>
    <p:extLst>
      <p:ext uri="{BB962C8B-B14F-4D97-AF65-F5344CB8AC3E}">
        <p14:creationId xmlns:p14="http://schemas.microsoft.com/office/powerpoint/2010/main" val="3513699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61742321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73142848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7340066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958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pPr>
            <a:endParaRPr lang="en-US" sz="2720" dirty="0" err="1">
              <a:solidFill>
                <a:prstClr val="white"/>
              </a:solidFill>
            </a:endParaRPr>
          </a:p>
        </p:txBody>
      </p:sp>
      <p:sp>
        <p:nvSpPr>
          <p:cNvPr id="8" name="Content Placeholder 3"/>
          <p:cNvSpPr>
            <a:spLocks noGrp="1"/>
          </p:cNvSpPr>
          <p:nvPr>
            <p:ph sz="quarter" idx="15" hasCustomPrompt="1"/>
          </p:nvPr>
        </p:nvSpPr>
        <p:spPr>
          <a:xfrm>
            <a:off x="6218238" y="1211263"/>
            <a:ext cx="5943599" cy="2092881"/>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700" y="6542223"/>
            <a:ext cx="5944030"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
        <p:nvSpPr>
          <p:cNvPr id="7" name="Content Placeholder 3"/>
          <p:cNvSpPr>
            <a:spLocks noGrp="1"/>
          </p:cNvSpPr>
          <p:nvPr>
            <p:ph sz="quarter" idx="18" hasCustomPrompt="1"/>
          </p:nvPr>
        </p:nvSpPr>
        <p:spPr>
          <a:xfrm>
            <a:off x="274639" y="1211263"/>
            <a:ext cx="5943599" cy="209288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1339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59749144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3"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446915" cy="6225580"/>
          </a:xfrm>
          <a:prstGeom prst="rect">
            <a:avLst/>
          </a:prstGeom>
        </p:spPr>
      </p:pic>
      <p:sp>
        <p:nvSpPr>
          <p:cNvPr id="6" name="Rectangle 5"/>
          <p:cNvSpPr/>
          <p:nvPr userDrawn="1"/>
        </p:nvSpPr>
        <p:spPr>
          <a:xfrm>
            <a:off x="487465" y="1278012"/>
            <a:ext cx="5938047" cy="3989470"/>
          </a:xfrm>
          <a:prstGeom prst="rect">
            <a:avLst/>
          </a:prstGeom>
          <a:solidFill>
            <a:schemeClr val="accent1">
              <a:alpha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6682" y="5260040"/>
            <a:ext cx="726118" cy="726015"/>
          </a:xfrm>
          <a:prstGeom prst="rect">
            <a:avLst/>
          </a:prstGeom>
        </p:spPr>
      </p:pic>
      <p:sp>
        <p:nvSpPr>
          <p:cNvPr id="17" name="Picture Placeholder 15"/>
          <p:cNvSpPr>
            <a:spLocks noGrp="1"/>
          </p:cNvSpPr>
          <p:nvPr>
            <p:ph type="pic" sz="quarter" idx="20" hasCustomPrompt="1"/>
          </p:nvPr>
        </p:nvSpPr>
        <p:spPr>
          <a:xfrm>
            <a:off x="11396013" y="5258847"/>
            <a:ext cx="729551" cy="732130"/>
          </a:xfrm>
          <a:prstGeom prst="rect">
            <a:avLst/>
          </a:prstGeom>
        </p:spPr>
        <p:txBody>
          <a:bodyPr wrap="none" lIns="0" tIns="0" rIns="0" bIns="0" anchor="ctr" anchorCtr="0">
            <a:normAutofit/>
          </a:bodyPr>
          <a:lstStyle>
            <a:lvl1pPr marL="0" marR="0" indent="0" algn="ctr" defTabSz="1243389" rtl="0" eaLnBrk="1" fontAlgn="auto" latinLnBrk="0" hangingPunct="1">
              <a:lnSpc>
                <a:spcPct val="100000"/>
              </a:lnSpc>
              <a:spcBef>
                <a:spcPts val="0"/>
              </a:spcBef>
              <a:spcAft>
                <a:spcPts val="0"/>
              </a:spcAft>
              <a:buClrTx/>
              <a:buSzPct val="100000"/>
              <a:buFont typeface="Arial" pitchFamily="34" charset="0"/>
              <a:buNone/>
              <a:tabLst/>
              <a:defRPr sz="1088"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426905" y="5484445"/>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426905" y="5634479"/>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r>
              <a:rPr lang="en-US" smtClean="0"/>
              <a:t>Microsoft Confidential</a:t>
            </a:r>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8876896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376757711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400436255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3"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462901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32515239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746172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32119185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5/19/2015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4368245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3029198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4828959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4499723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39236160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7996977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6259553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38456467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2595093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25703739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9138069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1649839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76608804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6140309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2182194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9138209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5018090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
        <p:nvSpPr>
          <p:cNvPr id="7" name="Title 1"/>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293392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54772275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1" name="Picture 20"/>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22780241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20" name="Picture 1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269608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screen shot</a:t>
            </a:r>
            <a:endParaRPr lang="en-US" dirty="0"/>
          </a:p>
        </p:txBody>
      </p:sp>
      <p:pic>
        <p:nvPicPr>
          <p:cNvPr id="10" name="Picture 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55465137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101243204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523818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6017164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630854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1806126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2E6C8223-FB88-46A3-B41D-44B2610DF9D3}" type="datetime1">
              <a:rPr lang="en-US" smtClean="0"/>
              <a:pPr/>
              <a:t>5/19/2015</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33202421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446915" cy="6225580"/>
          </a:xfrm>
          <a:prstGeom prst="rect">
            <a:avLst/>
          </a:prstGeom>
        </p:spPr>
      </p:pic>
      <p:sp>
        <p:nvSpPr>
          <p:cNvPr id="6" name="Rectangle 5"/>
          <p:cNvSpPr/>
          <p:nvPr userDrawn="1"/>
        </p:nvSpPr>
        <p:spPr>
          <a:xfrm>
            <a:off x="487465" y="1278012"/>
            <a:ext cx="5938047" cy="3989470"/>
          </a:xfrm>
          <a:prstGeom prst="rect">
            <a:avLst/>
          </a:prstGeom>
          <a:solidFill>
            <a:schemeClr val="accent1">
              <a:alpha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6682" y="5260040"/>
            <a:ext cx="726118" cy="726015"/>
          </a:xfrm>
          <a:prstGeom prst="rect">
            <a:avLst/>
          </a:prstGeom>
        </p:spPr>
      </p:pic>
      <p:sp>
        <p:nvSpPr>
          <p:cNvPr id="17" name="Picture Placeholder 15"/>
          <p:cNvSpPr>
            <a:spLocks noGrp="1"/>
          </p:cNvSpPr>
          <p:nvPr>
            <p:ph type="pic" sz="quarter" idx="20" hasCustomPrompt="1"/>
          </p:nvPr>
        </p:nvSpPr>
        <p:spPr>
          <a:xfrm>
            <a:off x="11396013" y="5258847"/>
            <a:ext cx="729551" cy="732130"/>
          </a:xfrm>
          <a:prstGeom prst="rect">
            <a:avLst/>
          </a:prstGeom>
        </p:spPr>
        <p:txBody>
          <a:bodyPr wrap="none" lIns="0" tIns="0" rIns="0" bIns="0" anchor="ctr" anchorCtr="0">
            <a:normAutofit/>
          </a:bodyPr>
          <a:lstStyle>
            <a:lvl1pPr marL="0" marR="0" indent="0" algn="ctr" defTabSz="1243389" rtl="0" eaLnBrk="1" fontAlgn="auto" latinLnBrk="0" hangingPunct="1">
              <a:lnSpc>
                <a:spcPct val="100000"/>
              </a:lnSpc>
              <a:spcBef>
                <a:spcPts val="0"/>
              </a:spcBef>
              <a:spcAft>
                <a:spcPts val="0"/>
              </a:spcAft>
              <a:buClrTx/>
              <a:buSzPct val="100000"/>
              <a:buFont typeface="Arial" pitchFamily="34" charset="0"/>
              <a:buNone/>
              <a:tabLst/>
              <a:defRPr sz="1088"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426905" y="5484445"/>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426905" y="5634479"/>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r>
              <a:rPr lang="en-US" smtClean="0"/>
              <a:t>Microsoft Confidential</a:t>
            </a:r>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4030023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24040100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231007140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3"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5526726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31612465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7214395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2583666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5/19/2015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85085815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5/19/2015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262912769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3002387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333813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15515389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1091393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23288337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2915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79127279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52786482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2665967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74362297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76001499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83226000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69901647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
        <p:nvSpPr>
          <p:cNvPr id="7" name="Title 1"/>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85026070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6443467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1" name="Picture 20"/>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786033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20" name="Picture 1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0963028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screen shot</a:t>
            </a:r>
            <a:endParaRPr lang="en-US" dirty="0"/>
          </a:p>
        </p:txBody>
      </p:sp>
      <p:pic>
        <p:nvPicPr>
          <p:cNvPr id="10" name="Picture 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4364775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1435760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image" Target="../media/image20.png"/><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image" Target="../media/image19.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image" Target="../media/image26.png"/><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5.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51.xml"/><Relationship Id="rId7" Type="http://schemas.openxmlformats.org/officeDocument/2006/relationships/theme" Target="../theme/theme6.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5" Type="http://schemas.openxmlformats.org/officeDocument/2006/relationships/slideLayout" Target="../slideLayouts/slideLayout153.xml"/><Relationship Id="rId4"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r>
              <a:rPr lang="en-US" dirty="0" smtClean="0"/>
              <a:t>Microsoft Confidential</a:t>
            </a:r>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9A18E7F-4D26-44E8-AE3A-69908B15FB69}" type="datetime1">
              <a:rPr lang="en-US" smtClean="0"/>
              <a:t>5/19/2015</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95" r:id="rId1"/>
    <p:sldLayoutId id="2147484167" r:id="rId2"/>
    <p:sldLayoutId id="2147484166" r:id="rId3"/>
    <p:sldLayoutId id="2147484183" r:id="rId4"/>
    <p:sldLayoutId id="2147484194" r:id="rId5"/>
    <p:sldLayoutId id="2147484277" r:id="rId6"/>
    <p:sldLayoutId id="2147484269" r:id="rId7"/>
    <p:sldLayoutId id="2147484105" r:id="rId8"/>
    <p:sldLayoutId id="2147484182" r:id="rId9"/>
    <p:sldLayoutId id="2147484200"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201" r:id="rId23"/>
    <p:sldLayoutId id="2147484196" r:id="rId24"/>
    <p:sldLayoutId id="2147484197" r:id="rId25"/>
    <p:sldLayoutId id="2147484198" r:id="rId26"/>
    <p:sldLayoutId id="2147484199" r:id="rId27"/>
    <p:sldLayoutId id="2147484093" r:id="rId28"/>
    <p:sldLayoutId id="2147484127" r:id="rId29"/>
    <p:sldLayoutId id="2147484128" r:id="rId30"/>
    <p:sldLayoutId id="2147484129" r:id="rId31"/>
    <p:sldLayoutId id="2147484096" r:id="rId32"/>
    <p:sldLayoutId id="2147484297" r:id="rId33"/>
    <p:sldLayoutId id="2147484298" r:id="rId34"/>
    <p:sldLayoutId id="2147484300" r:id="rId35"/>
    <p:sldLayoutId id="2147484303" r:id="rId36"/>
    <p:sldLayoutId id="2147484304" r:id="rId37"/>
    <p:sldLayoutId id="2147484305" r:id="rId38"/>
    <p:sldLayoutId id="2147484306" r:id="rId39"/>
  </p:sldLayoutIdLst>
  <p:transition>
    <p:fade/>
  </p:transition>
  <p:timing>
    <p:tnLst>
      <p:par>
        <p:cTn id="1" dur="indefinite" restart="never" nodeType="tmRoot"/>
      </p:par>
    </p:tnLst>
  </p:timing>
  <p:hf hd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orient="horz" pos="763" userDrawn="1">
          <p15:clr>
            <a:srgbClr val="5ACBF0"/>
          </p15:clr>
        </p15:guide>
        <p15:guide id="17" orient="horz" pos="1339" userDrawn="1">
          <p15:clr>
            <a:srgbClr val="5ACBF0"/>
          </p15:clr>
        </p15:guide>
        <p15:guide id="18" orient="horz" pos="1915" userDrawn="1">
          <p15:clr>
            <a:srgbClr val="5ACBF0"/>
          </p15:clr>
        </p15:guide>
        <p15:guide id="19" orient="horz" pos="2491" userDrawn="1">
          <p15:clr>
            <a:srgbClr val="5ACBF0"/>
          </p15:clr>
        </p15:guide>
        <p15:guide id="20" orient="horz" pos="3067" userDrawn="1">
          <p15:clr>
            <a:srgbClr val="5ACBF0"/>
          </p15:clr>
        </p15:guide>
        <p15:guide id="21" orient="horz" pos="3643" userDrawn="1">
          <p15:clr>
            <a:srgbClr val="5ACBF0"/>
          </p15:clr>
        </p15:guide>
        <p15:guide id="22" orient="horz" pos="4219" userDrawn="1">
          <p15:clr>
            <a:srgbClr val="5ACBF0"/>
          </p15:clr>
        </p15:guide>
        <p15:guide id="23" pos="288" userDrawn="1">
          <p15:clr>
            <a:srgbClr val="C35EA4"/>
          </p15:clr>
        </p15:guide>
        <p15:guide id="24" pos="7546" userDrawn="1">
          <p15:clr>
            <a:srgbClr val="C35EA4"/>
          </p15:clr>
        </p15:guide>
        <p15:guide id="25" orient="horz" pos="4104" userDrawn="1">
          <p15:clr>
            <a:srgbClr val="C35EA4"/>
          </p15:clr>
        </p15:guide>
        <p15:guide id="26" orient="horz" pos="302"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r>
              <a:rPr lang="en-US" dirty="0" smtClean="0"/>
              <a:t>Microsoft Confidential</a:t>
            </a:r>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9A18E7F-4D26-44E8-AE3A-69908B15FB69}" type="datetime1">
              <a:rPr lang="en-US" smtClean="0"/>
              <a:t>5/19/2015</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600245284"/>
      </p:ext>
    </p:extLst>
  </p:cSld>
  <p:clrMap bg1="lt1" tx1="dk1" bg2="lt2" tx2="dk2" accent1="accent1" accent2="accent2" accent3="accent3" accent4="accent4" accent5="accent5" accent6="accent6" hlink="hlink" folHlink="folHlink"/>
  <p:sldLayoutIdLst>
    <p:sldLayoutId id="2147484203" r:id="rId1"/>
    <p:sldLayoutId id="2147484284" r:id="rId2"/>
    <p:sldLayoutId id="2147484285" r:id="rId3"/>
    <p:sldLayoutId id="2147484286" r:id="rId4"/>
    <p:sldLayoutId id="2147484287" r:id="rId5"/>
    <p:sldLayoutId id="2147484288" r:id="rId6"/>
    <p:sldLayoutId id="2147484289"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Lst>
  <p:transition>
    <p:fade/>
  </p:transition>
  <p:timing>
    <p:tnLst>
      <p:par>
        <p:cTn id="1" dur="indefinite" restart="never" nodeType="tmRoot"/>
      </p:par>
    </p:tnLst>
  </p:timing>
  <p:hf hd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r>
              <a:rPr lang="en-US" dirty="0" smtClean="0"/>
              <a:t>Microsoft Confidential</a:t>
            </a:r>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9A18E7F-4D26-44E8-AE3A-69908B15FB69}" type="datetime1">
              <a:rPr lang="en-US" smtClean="0"/>
              <a:t>5/19/2015</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284562403"/>
      </p:ext>
    </p:extLst>
  </p:cSld>
  <p:clrMap bg1="lt1" tx1="dk1" bg2="lt2" tx2="dk2" accent1="accent1" accent2="accent2" accent3="accent3" accent4="accent4" accent5="accent5" accent6="accent6" hlink="hlink" folHlink="folHlink"/>
  <p:sldLayoutIdLst>
    <p:sldLayoutId id="2147484238" r:id="rId1"/>
    <p:sldLayoutId id="2147484290" r:id="rId2"/>
    <p:sldLayoutId id="2147484291" r:id="rId3"/>
    <p:sldLayoutId id="2147484292" r:id="rId4"/>
    <p:sldLayoutId id="2147484293" r:id="rId5"/>
    <p:sldLayoutId id="2147484294" r:id="rId6"/>
    <p:sldLayoutId id="2147484295"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Lst>
  <p:transition>
    <p:fade/>
  </p:transition>
  <p:timing>
    <p:tnLst>
      <p:par>
        <p:cTn id="1" dur="indefinite" restart="never" nodeType="tmRoot"/>
      </p:par>
    </p:tnLst>
  </p:timing>
  <p:hf hd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541064484"/>
      </p:ext>
    </p:extLst>
  </p:cSld>
  <p:clrMap bg1="dk1" tx1="lt1" bg2="dk2" tx2="lt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 id="2147484328" r:id="rId17"/>
    <p:sldLayoutId id="2147484329" r:id="rId18"/>
    <p:sldLayoutId id="2147484330" r:id="rId19"/>
    <p:sldLayoutId id="2147484331" r:id="rId20"/>
    <p:sldLayoutId id="2147484332" r:id="rId21"/>
    <p:sldLayoutId id="2147484333" r:id="rId22"/>
    <p:sldLayoutId id="2147484334" r:id="rId23"/>
    <p:sldLayoutId id="2147484335" r:id="rId24"/>
    <p:sldLayoutId id="2147484336" r:id="rId25"/>
    <p:sldLayoutId id="2147484337" r:id="rId26"/>
    <p:sldLayoutId id="2147484338" r:id="rId27"/>
    <p:sldLayoutId id="2147484339" r:id="rId28"/>
    <p:sldLayoutId id="2147484340" r:id="rId29"/>
    <p:sldLayoutId id="2147484341" r:id="rId30"/>
    <p:sldLayoutId id="2147484342" r:id="rId31"/>
    <p:sldLayoutId id="2147484343" r:id="rId32"/>
    <p:sldLayoutId id="2147484344" r:id="rId33"/>
    <p:sldLayoutId id="2147484345" r:id="rId34"/>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5691162"/>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702821736"/>
      </p:ext>
    </p:extLst>
  </p:cSld>
  <p:clrMap bg1="lt1" tx1="dk1" bg2="lt2" tx2="dk2" accent1="accent1" accent2="accent2" accent3="accent3" accent4="accent4" accent5="accent5" accent6="accent6" hlink="hlink" folHlink="folHlink"/>
  <p:sldLayoutIdLst>
    <p:sldLayoutId id="2147484359" r:id="rId1"/>
    <p:sldLayoutId id="2147484360" r:id="rId2"/>
    <p:sldLayoutId id="2147484361" r:id="rId3"/>
    <p:sldLayoutId id="2147484362" r:id="rId4"/>
    <p:sldLayoutId id="2147484363" r:id="rId5"/>
    <p:sldLayoutId id="2147484364" r:id="rId6"/>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hyperlink" Target="https://*.website.net/" TargetMode="Externa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13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22.xml"/></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20.png"/><Relationship Id="rId7" Type="http://schemas.openxmlformats.org/officeDocument/2006/relationships/image" Target="../media/image80.emf"/><Relationship Id="rId2" Type="http://schemas.openxmlformats.org/officeDocument/2006/relationships/notesSlide" Target="../notesSlides/notesSlide21.xml"/><Relationship Id="rId1" Type="http://schemas.openxmlformats.org/officeDocument/2006/relationships/slideLayout" Target="../slideLayouts/slideLayout11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5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6.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0.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151.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5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00.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9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98.png"/><Relationship Id="rId5" Type="http://schemas.openxmlformats.org/officeDocument/2006/relationships/tags" Target="../tags/tag5.xml"/><Relationship Id="rId15" Type="http://schemas.openxmlformats.org/officeDocument/2006/relationships/image" Target="../media/image102.png"/><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notesSlide" Target="../notesSlides/notesSlide25.xml"/><Relationship Id="rId1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51.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122.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117.xml"/></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1.xml"/></Relationships>
</file>

<file path=ppt/slides/_rels/slide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1.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18.xml"/><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122.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5.png"/><Relationship Id="rId1" Type="http://schemas.openxmlformats.org/officeDocument/2006/relationships/slideLayout" Target="../slideLayouts/slideLayout12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18.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137.xml"/><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8" Type="http://schemas.openxmlformats.org/officeDocument/2006/relationships/hyperlink" Target="http://aka.ms/projectastoria" TargetMode="Externa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40.png"/><Relationship Id="rId5" Type="http://schemas.openxmlformats.org/officeDocument/2006/relationships/image" Target="../media/image37.png"/><Relationship Id="rId4" Type="http://schemas.microsoft.com/office/2007/relationships/hdphoto" Target="../media/hdphoto2.wdp"/><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3"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a:t>
            </a:r>
            <a:r>
              <a:rPr lang="en-US" sz="700" dirty="0" smtClean="0">
                <a:gradFill>
                  <a:gsLst>
                    <a:gs pos="0">
                      <a:schemeClr val="tx1"/>
                    </a:gs>
                    <a:gs pos="100000">
                      <a:schemeClr val="tx1"/>
                    </a:gs>
                  </a:gsLst>
                  <a:lin ang="5400000" scaled="0"/>
                </a:gradFill>
                <a:cs typeface="Segoe UI" pitchFamily="34" charset="0"/>
              </a:rPr>
              <a:t>and </a:t>
            </a:r>
            <a:r>
              <a:rPr lang="en-US" sz="700" dirty="0">
                <a:gradFill>
                  <a:gsLst>
                    <a:gs pos="0">
                      <a:schemeClr val="tx1"/>
                    </a:gs>
                    <a:gs pos="100000">
                      <a:schemeClr val="tx1"/>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DX_Logo_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434711" cy="6994525"/>
          </a:xfrm>
          <a:prstGeom prst="rect">
            <a:avLst/>
          </a:prstGeom>
        </p:spPr>
      </p:pic>
    </p:spTree>
    <p:extLst>
      <p:ext uri="{BB962C8B-B14F-4D97-AF65-F5344CB8AC3E}">
        <p14:creationId xmlns:p14="http://schemas.microsoft.com/office/powerpoint/2010/main" val="265414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431278" y="1734408"/>
          <a:ext cx="2961882" cy="5243201"/>
        </p:xfrm>
        <a:graphic>
          <a:graphicData uri="http://schemas.openxmlformats.org/drawingml/2006/table">
            <a:tbl>
              <a:tblPr firstRow="1" bandRow="1"/>
              <a:tblGrid>
                <a:gridCol w="2961882">
                  <a:extLst>
                    <a:ext uri="{9D8B030D-6E8A-4147-A177-3AD203B41FA5}">
                      <a16:colId xmlns="" xmlns:a16="http://schemas.microsoft.com/office/drawing/2014/main" val="20001"/>
                    </a:ext>
                  </a:extLst>
                </a:gridCol>
              </a:tblGrid>
              <a:tr h="612489">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2000" kern="1200" dirty="0" smtClean="0">
                          <a:solidFill>
                            <a:schemeClr val="bg1"/>
                          </a:solidFill>
                          <a:latin typeface="+mn-lt"/>
                        </a:rPr>
                        <a:t>Microsoft Services</a:t>
                      </a:r>
                      <a:endParaRPr lang="en-GB" sz="2000" b="1" kern="1200" dirty="0">
                        <a:solidFill>
                          <a:schemeClr val="bg1"/>
                        </a:solidFill>
                        <a:latin typeface="+mn-lt"/>
                        <a:ea typeface="+mn-ea"/>
                        <a:cs typeface="Segoe WP Light" panose="020B0502040204020203" pitchFamily="34" charset="0"/>
                      </a:endParaRPr>
                    </a:p>
                  </a:txBody>
                  <a:tcPr marL="139891" marR="139891" marT="27978" marB="5595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 xmlns:a16="http://schemas.microsoft.com/office/drawing/2014/main" val="10000"/>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AppInsights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58218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MS Ads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58218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In-app Purchases</a:t>
                      </a: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821911">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Notification Service</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670301">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Xbox Live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Bing</a:t>
                      </a:r>
                      <a:r>
                        <a:rPr lang="en-US" sz="1600" kern="1200" baseline="0" dirty="0" smtClean="0">
                          <a:solidFill>
                            <a:schemeClr val="dk1"/>
                          </a:solidFill>
                          <a:latin typeface="+mn-lt"/>
                          <a:ea typeface="+mn-ea"/>
                          <a:cs typeface="+mn-cs"/>
                        </a:rPr>
                        <a:t> Maps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57068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Location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570685">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bl>
          </a:graphicData>
        </a:graphic>
      </p:graphicFrame>
      <p:grpSp>
        <p:nvGrpSpPr>
          <p:cNvPr id="2" name="Group 1"/>
          <p:cNvGrpSpPr/>
          <p:nvPr/>
        </p:nvGrpSpPr>
        <p:grpSpPr>
          <a:xfrm>
            <a:off x="5824438" y="2430462"/>
            <a:ext cx="5180758" cy="3810000"/>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253645" tIns="0" rIns="253645" bIns="0" rtlCol="0" anchor="ctr" anchorCtr="0"/>
            <a:lstStyle/>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Cloud </a:t>
            </a:r>
            <a:r>
              <a:rPr lang="en-US" sz="4080" smtClean="0">
                <a:gradFill>
                  <a:gsLst>
                    <a:gs pos="0">
                      <a:srgbClr val="0078D7"/>
                    </a:gs>
                    <a:gs pos="100000">
                      <a:srgbClr val="0078D7"/>
                    </a:gs>
                  </a:gsLst>
                  <a:lin ang="5400000" scaled="1"/>
                </a:gradFill>
              </a:rPr>
              <a:t>services</a:t>
            </a:r>
            <a:endParaRPr lang="en-US" sz="4080" dirty="0">
              <a:gradFill>
                <a:gsLst>
                  <a:gs pos="0">
                    <a:srgbClr val="00188F"/>
                  </a:gs>
                  <a:gs pos="100000">
                    <a:srgbClr val="00188F"/>
                  </a:gs>
                </a:gsLst>
                <a:lin ang="5400000" scaled="1"/>
              </a:gradFill>
            </a:endParaRPr>
          </a:p>
        </p:txBody>
      </p:sp>
      <p:sp>
        <p:nvSpPr>
          <p:cNvPr id="9" name="Rectangle 8"/>
          <p:cNvSpPr/>
          <p:nvPr/>
        </p:nvSpPr>
        <p:spPr>
          <a:xfrm>
            <a:off x="275481" y="828955"/>
            <a:ext cx="9561537" cy="382308"/>
          </a:xfrm>
          <a:prstGeom prst="rect">
            <a:avLst/>
          </a:prstGeom>
        </p:spPr>
        <p:txBody>
          <a:bodyPr wrap="square">
            <a:spAutoFit/>
          </a:bodyPr>
          <a:lstStyle/>
          <a:p>
            <a:r>
              <a:rPr lang="en-US" sz="1836" smtClean="0">
                <a:solidFill>
                  <a:srgbClr val="737373"/>
                </a:solidFill>
              </a:rPr>
              <a:t>Windows apps </a:t>
            </a:r>
            <a:r>
              <a:rPr lang="en-US" sz="1836" dirty="0">
                <a:solidFill>
                  <a:srgbClr val="737373"/>
                </a:solidFill>
              </a:rPr>
              <a:t>built with Project Astoria </a:t>
            </a:r>
            <a:r>
              <a:rPr lang="en-US" sz="1836" dirty="0" smtClean="0">
                <a:solidFill>
                  <a:srgbClr val="737373"/>
                </a:solidFill>
              </a:rPr>
              <a:t>use Microsoft cloud services</a:t>
            </a:r>
            <a:endParaRPr lang="en-US" sz="1836" dirty="0">
              <a:solidFill>
                <a:srgbClr val="737373"/>
              </a:solidFill>
            </a:endParaRPr>
          </a:p>
        </p:txBody>
      </p:sp>
      <p:sp>
        <p:nvSpPr>
          <p:cNvPr id="13"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10783476" y="60399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07830988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1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Platform redirection</a:t>
            </a:r>
            <a:endParaRPr lang="en-US" sz="4080" dirty="0">
              <a:gradFill>
                <a:gsLst>
                  <a:gs pos="0">
                    <a:srgbClr val="00188F"/>
                  </a:gs>
                  <a:gs pos="100000">
                    <a:srgbClr val="00188F"/>
                  </a:gs>
                </a:gsLst>
                <a:lin ang="5400000" scaled="1"/>
              </a:gradFill>
            </a:endParaRPr>
          </a:p>
        </p:txBody>
      </p:sp>
      <p:sp>
        <p:nvSpPr>
          <p:cNvPr id="18" name="Rectangle 17"/>
          <p:cNvSpPr/>
          <p:nvPr/>
        </p:nvSpPr>
        <p:spPr>
          <a:xfrm>
            <a:off x="307041" y="789994"/>
            <a:ext cx="9561537" cy="382308"/>
          </a:xfrm>
          <a:prstGeom prst="rect">
            <a:avLst/>
          </a:prstGeom>
        </p:spPr>
        <p:txBody>
          <a:bodyPr wrap="square">
            <a:spAutoFit/>
          </a:bodyPr>
          <a:lstStyle/>
          <a:p>
            <a:r>
              <a:rPr lang="en-US" sz="1836" dirty="0" smtClean="0">
                <a:solidFill>
                  <a:srgbClr val="737373"/>
                </a:solidFill>
              </a:rPr>
              <a:t>Android platform capabilities are redirected to Windows</a:t>
            </a:r>
            <a:endParaRPr lang="en-US" sz="1836" dirty="0">
              <a:solidFill>
                <a:srgbClr val="737373"/>
              </a:solidFill>
            </a:endParaRPr>
          </a:p>
        </p:txBody>
      </p:sp>
      <p:sp>
        <p:nvSpPr>
          <p:cNvPr id="14" name="Rectangle 13"/>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Line Callout 1 (Accent Bar) 22"/>
          <p:cNvSpPr/>
          <p:nvPr/>
        </p:nvSpPr>
        <p:spPr bwMode="auto">
          <a:xfrm>
            <a:off x="7285037" y="3116262"/>
            <a:ext cx="4267200" cy="3581400"/>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X</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Networking/sockets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Application lifecycle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Resource </a:t>
            </a:r>
            <a:r>
              <a:rPr lang="en-US" dirty="0">
                <a:solidFill>
                  <a:srgbClr val="404040">
                    <a:lumMod val="50000"/>
                  </a:srgbClr>
                </a:solidFill>
                <a:ea typeface="Segoe UI" pitchFamily="34" charset="0"/>
                <a:cs typeface="Segoe UI" pitchFamily="34" charset="0"/>
              </a:rPr>
              <a:t>management</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Background execution model</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Security model</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49915871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Performance</a:t>
            </a:r>
            <a:r>
              <a:rPr lang="en-US" sz="4080">
                <a:gradFill>
                  <a:gsLst>
                    <a:gs pos="0">
                      <a:srgbClr val="0078D7"/>
                    </a:gs>
                    <a:gs pos="100000">
                      <a:srgbClr val="0078D7"/>
                    </a:gs>
                  </a:gsLst>
                  <a:lin ang="5400000" scaled="1"/>
                </a:gradFill>
              </a:rPr>
              <a:t> and </a:t>
            </a:r>
            <a:r>
              <a:rPr lang="en-US" sz="4080" smtClean="0">
                <a:gradFill>
                  <a:gsLst>
                    <a:gs pos="0">
                      <a:srgbClr val="0078D7"/>
                    </a:gs>
                    <a:gs pos="100000">
                      <a:srgbClr val="0078D7"/>
                    </a:gs>
                  </a:gsLst>
                  <a:lin ang="5400000" scaled="1"/>
                </a:gradFill>
              </a:rPr>
              <a:t>Battery</a:t>
            </a:r>
            <a:endParaRPr lang="en-US" sz="4080" dirty="0">
              <a:gradFill>
                <a:gsLst>
                  <a:gs pos="0">
                    <a:srgbClr val="00188F"/>
                  </a:gs>
                  <a:gs pos="100000">
                    <a:srgbClr val="00188F"/>
                  </a:gs>
                </a:gsLst>
                <a:lin ang="5400000" scaled="1"/>
              </a:gradFill>
            </a:endParaRPr>
          </a:p>
        </p:txBody>
      </p:sp>
      <p:sp>
        <p:nvSpPr>
          <p:cNvPr id="26" name="Line Callout 1 (Accent Bar) 25"/>
          <p:cNvSpPr/>
          <p:nvPr/>
        </p:nvSpPr>
        <p:spPr bwMode="auto">
          <a:xfrm>
            <a:off x="7285037" y="3116262"/>
            <a:ext cx="4267200" cy="3581400"/>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r>
              <a:rPr lang="en-US" dirty="0">
                <a:solidFill>
                  <a:srgbClr val="404040">
                    <a:lumMod val="75000"/>
                  </a:srgbClr>
                </a:solidFill>
              </a:rPr>
              <a:t>Windows</a:t>
            </a:r>
            <a:r>
              <a:rPr lang="en-US">
                <a:solidFill>
                  <a:srgbClr val="404040">
                    <a:lumMod val="75000"/>
                  </a:srgbClr>
                </a:solidFill>
              </a:rPr>
              <a:t> resource </a:t>
            </a:r>
            <a:r>
              <a:rPr lang="en-US" smtClean="0">
                <a:solidFill>
                  <a:srgbClr val="404040">
                    <a:lumMod val="75000"/>
                  </a:srgbClr>
                </a:solidFill>
              </a:rPr>
              <a:t>management</a:t>
            </a:r>
            <a:endParaRPr lang="en-US" dirty="0">
              <a:solidFill>
                <a:srgbClr val="404040">
                  <a:lumMod val="75000"/>
                </a:srgbClr>
              </a:solidFill>
            </a:endParaRPr>
          </a:p>
          <a:p>
            <a:endParaRPr lang="en-US" dirty="0">
              <a:solidFill>
                <a:srgbClr val="404040">
                  <a:lumMod val="75000"/>
                </a:srgbClr>
              </a:solidFill>
            </a:endParaRPr>
          </a:p>
          <a:p>
            <a:r>
              <a:rPr lang="en-US" dirty="0">
                <a:solidFill>
                  <a:srgbClr val="404040">
                    <a:lumMod val="75000"/>
                  </a:srgbClr>
                </a:solidFill>
              </a:rPr>
              <a:t>Runs</a:t>
            </a:r>
            <a:r>
              <a:rPr lang="en-US">
                <a:solidFill>
                  <a:srgbClr val="404040">
                    <a:lumMod val="75000"/>
                  </a:srgbClr>
                </a:solidFill>
              </a:rPr>
              <a:t> directly on top </a:t>
            </a:r>
            <a:r>
              <a:rPr lang="en-US" smtClean="0">
                <a:solidFill>
                  <a:srgbClr val="404040">
                    <a:lumMod val="75000"/>
                  </a:srgbClr>
                </a:solidFill>
              </a:rPr>
              <a:t>of </a:t>
            </a:r>
            <a:r>
              <a:rPr lang="en-US">
                <a:solidFill>
                  <a:srgbClr val="404040">
                    <a:lumMod val="75000"/>
                  </a:srgbClr>
                </a:solidFill>
              </a:rPr>
              <a:t>Windows </a:t>
            </a:r>
            <a:r>
              <a:rPr lang="en-US" smtClean="0">
                <a:solidFill>
                  <a:srgbClr val="404040">
                    <a:lumMod val="75000"/>
                  </a:srgbClr>
                </a:solidFill>
              </a:rPr>
              <a:t>kernel</a:t>
            </a:r>
            <a:endParaRPr lang="en-US" dirty="0">
              <a:solidFill>
                <a:srgbClr val="404040">
                  <a:lumMod val="75000"/>
                </a:srgbClr>
              </a:solidFill>
            </a:endParaRPr>
          </a:p>
          <a:p>
            <a:endParaRPr lang="en-US" dirty="0">
              <a:solidFill>
                <a:srgbClr val="404040">
                  <a:lumMod val="75000"/>
                </a:srgbClr>
              </a:solidFill>
            </a:endParaRPr>
          </a:p>
        </p:txBody>
      </p:sp>
      <p:sp>
        <p:nvSpPr>
          <p:cNvPr id="12"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0522333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A trustworthy user experience</a:t>
            </a:r>
            <a:endParaRPr lang="en-US" sz="4080" dirty="0">
              <a:gradFill>
                <a:gsLst>
                  <a:gs pos="0">
                    <a:srgbClr val="00188F"/>
                  </a:gs>
                  <a:gs pos="100000">
                    <a:srgbClr val="00188F"/>
                  </a:gs>
                </a:gsLst>
                <a:lin ang="5400000" scaled="1"/>
              </a:gradFill>
            </a:endParaRPr>
          </a:p>
        </p:txBody>
      </p:sp>
      <p:sp>
        <p:nvSpPr>
          <p:cNvPr id="15" name="Rectangle 9"/>
          <p:cNvSpPr/>
          <p:nvPr/>
        </p:nvSpPr>
        <p:spPr>
          <a:xfrm>
            <a:off x="307041" y="789994"/>
            <a:ext cx="9561537" cy="382308"/>
          </a:xfrm>
          <a:prstGeom prst="rect">
            <a:avLst/>
          </a:prstGeom>
        </p:spPr>
        <p:txBody>
          <a:bodyPr wrap="square">
            <a:spAutoFit/>
          </a:bodyPr>
          <a:lstStyle/>
          <a:p>
            <a:r>
              <a:rPr lang="en-US" sz="1836" dirty="0" smtClean="0">
                <a:solidFill>
                  <a:srgbClr val="737373"/>
                </a:solidFill>
              </a:rPr>
              <a:t>Keeping users safe</a:t>
            </a:r>
            <a:endParaRPr lang="en-US" sz="1836" dirty="0">
              <a:solidFill>
                <a:srgbClr val="737373"/>
              </a:solidFill>
            </a:endParaRPr>
          </a:p>
        </p:txBody>
      </p:sp>
      <p:sp>
        <p:nvSpPr>
          <p:cNvPr id="5"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395461" y="4894687"/>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Trusted Store</a:t>
            </a:r>
          </a:p>
        </p:txBody>
      </p:sp>
      <p:sp>
        <p:nvSpPr>
          <p:cNvPr id="9" name="Rectangle 16"/>
          <p:cNvSpPr/>
          <p:nvPr/>
        </p:nvSpPr>
        <p:spPr bwMode="auto">
          <a:xfrm>
            <a:off x="4433426"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Secure Device</a:t>
            </a:r>
          </a:p>
        </p:txBody>
      </p:sp>
      <p:sp>
        <p:nvSpPr>
          <p:cNvPr id="11" name="Rectangle 17"/>
          <p:cNvSpPr/>
          <p:nvPr/>
        </p:nvSpPr>
        <p:spPr bwMode="auto">
          <a:xfrm>
            <a:off x="8471391"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defRPr/>
            </a:pPr>
            <a:r>
              <a:rPr lang="en-US" sz="1600" kern="0" dirty="0" smtClean="0">
                <a:solidFill>
                  <a:srgbClr val="FFFFFF"/>
                </a:solidFill>
                <a:latin typeface="Segoe UI Light"/>
                <a:ea typeface="Segoe UI" pitchFamily="34" charset="0"/>
                <a:cs typeface="Segoe UI" pitchFamily="34" charset="0"/>
              </a:rPr>
              <a:t>Monitoring &amp; Response</a:t>
            </a:r>
            <a:endParaRPr lang="en-US" sz="1600"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85604" y="2901863"/>
            <a:ext cx="2877313"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5695918" y="2453893"/>
            <a:ext cx="1132616" cy="2126600"/>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 name="Freeform 21"/>
          <p:cNvSpPr>
            <a:spLocks noChangeAspect="1" noEditPoints="1"/>
          </p:cNvSpPr>
          <p:nvPr/>
        </p:nvSpPr>
        <p:spPr bwMode="black">
          <a:xfrm>
            <a:off x="9513346" y="2980240"/>
            <a:ext cx="1573689" cy="137160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49368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“Project </a:t>
            </a:r>
            <a:r>
              <a:rPr lang="en-US" dirty="0" err="1" smtClean="0"/>
              <a:t>Islandwood</a:t>
            </a:r>
            <a:r>
              <a:rPr lang="en-US" dirty="0" smtClean="0"/>
              <a:t>”</a:t>
            </a:r>
            <a:br>
              <a:rPr lang="en-US" dirty="0" smtClean="0"/>
            </a:br>
            <a:r>
              <a:rPr lang="en-US" sz="4400" dirty="0"/>
              <a:t>Universal Windows Platform Bridge for iOS</a:t>
            </a:r>
          </a:p>
        </p:txBody>
      </p:sp>
    </p:spTree>
    <p:extLst>
      <p:ext uri="{BB962C8B-B14F-4D97-AF65-F5344CB8AC3E}">
        <p14:creationId xmlns:p14="http://schemas.microsoft.com/office/powerpoint/2010/main" val="101218092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7"/>
          </p:nvPr>
        </p:nvSpPr>
        <p:spPr/>
        <p:txBody>
          <a:bodyPr/>
          <a:lstStyle/>
          <a:p>
            <a:r>
              <a:rPr lang="en-US" dirty="0" smtClean="0"/>
              <a:t> </a:t>
            </a:r>
            <a:endParaRPr lang="en-US" dirty="0"/>
          </a:p>
        </p:txBody>
      </p:sp>
      <p:sp>
        <p:nvSpPr>
          <p:cNvPr id="15" name="Content Placeholder 14"/>
          <p:cNvSpPr>
            <a:spLocks noGrp="1"/>
          </p:cNvSpPr>
          <p:nvPr>
            <p:ph sz="quarter" idx="18"/>
          </p:nvPr>
        </p:nvSpPr>
        <p:spPr>
          <a:xfrm>
            <a:off x="204286" y="2111788"/>
            <a:ext cx="6061921" cy="1576086"/>
          </a:xfrm>
        </p:spPr>
        <p:txBody>
          <a:bodyPr/>
          <a:lstStyle/>
          <a:p>
            <a:pPr marL="342900" lvl="1" indent="0">
              <a:buNone/>
            </a:pPr>
            <a:endParaRPr lang="en-US" dirty="0" smtClean="0"/>
          </a:p>
          <a:p>
            <a:pPr marL="342900" lvl="1" indent="0">
              <a:buNone/>
            </a:pPr>
            <a:r>
              <a:rPr lang="en-US" sz="2175" b="1" dirty="0" smtClean="0"/>
              <a:t>Candy </a:t>
            </a:r>
            <a:r>
              <a:rPr lang="en-US" sz="2175" b="1" dirty="0"/>
              <a:t>Crush Saga: </a:t>
            </a:r>
            <a:r>
              <a:rPr lang="en-US" sz="2175" dirty="0" smtClean="0"/>
              <a:t>Brought to Windows Phone with very few code changes</a:t>
            </a:r>
          </a:p>
          <a:p>
            <a:pPr marL="342900" lvl="1" indent="0">
              <a:buNone/>
            </a:pPr>
            <a:endParaRPr lang="en-US" sz="2175" dirty="0" smtClean="0"/>
          </a:p>
          <a:p>
            <a:pPr marL="342900" lvl="1" indent="0">
              <a:buNone/>
            </a:pPr>
            <a:r>
              <a:rPr lang="en-US" sz="1775" dirty="0" smtClean="0"/>
              <a:t/>
            </a:r>
            <a:br>
              <a:rPr lang="en-US" sz="1775" dirty="0" smtClean="0"/>
            </a:br>
            <a:endParaRPr lang="en-US" sz="1775" dirty="0"/>
          </a:p>
        </p:txBody>
      </p:sp>
      <p:pic>
        <p:nvPicPr>
          <p:cNvPr id="1026" name="Picture 2" descr="http://upload.wikimedia.org/wikipedia/en/7/73/Candy_Crush.png"/>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7298361" y="956908"/>
            <a:ext cx="3885847" cy="38858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83958" y="5144341"/>
            <a:ext cx="3314653" cy="703582"/>
          </a:xfrm>
          <a:prstGeom prst="rect">
            <a:avLst/>
          </a:prstGeom>
        </p:spPr>
      </p:pic>
    </p:spTree>
    <p:extLst>
      <p:ext uri="{BB962C8B-B14F-4D97-AF65-F5344CB8AC3E}">
        <p14:creationId xmlns:p14="http://schemas.microsoft.com/office/powerpoint/2010/main" val="307219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3" end="3"/>
                                            </p:txEl>
                                          </p:spTgt>
                                        </p:tgtEl>
                                        <p:attrNameLst>
                                          <p:attrName>style.visibility</p:attrName>
                                        </p:attrNameLst>
                                      </p:cBhvr>
                                      <p:to>
                                        <p:strVal val="visible"/>
                                      </p:to>
                                    </p:set>
                                    <p:animEffect transition="in" filter="fade">
                                      <p:cBhvr>
                                        <p:cTn id="10" dur="500"/>
                                        <p:tgtEl>
                                          <p:spTgt spid="1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Write Universal Windows Apps in Objective-C</a:t>
            </a:r>
            <a:endParaRPr lang="en-US" dirty="0">
              <a:solidFill>
                <a:schemeClr val="tx2"/>
              </a:solidFill>
            </a:endParaRPr>
          </a:p>
        </p:txBody>
      </p:sp>
      <p:sp>
        <p:nvSpPr>
          <p:cNvPr id="7" name="Rectangle 6"/>
          <p:cNvSpPr/>
          <p:nvPr/>
        </p:nvSpPr>
        <p:spPr>
          <a:xfrm>
            <a:off x="884237" y="1439862"/>
            <a:ext cx="10694059" cy="1554480"/>
          </a:xfrm>
          <a:prstGeom prst="rect">
            <a:avLst/>
          </a:prstGeom>
          <a:solidFill>
            <a:srgbClr val="00AFF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2800" b="1" dirty="0" smtClean="0">
                <a:solidFill>
                  <a:prstClr val="white"/>
                </a:solidFill>
                <a:latin typeface="Segoe UI Light"/>
              </a:rPr>
              <a:t>Objective-C language support</a:t>
            </a:r>
          </a:p>
          <a:p>
            <a:pPr marL="457200" indent="-457200">
              <a:lnSpc>
                <a:spcPct val="90000"/>
              </a:lnSpc>
              <a:spcBef>
                <a:spcPts val="600"/>
              </a:spcBef>
              <a:buFont typeface="Arial" panose="020B0604020202020204" pitchFamily="34" charset="0"/>
              <a:buChar char="•"/>
            </a:pPr>
            <a:r>
              <a:rPr lang="en-US" sz="2800" dirty="0" smtClean="0">
                <a:solidFill>
                  <a:prstClr val="white"/>
                </a:solidFill>
                <a:latin typeface="Segoe UI Light"/>
              </a:rPr>
              <a:t>Compiler and Runtime</a:t>
            </a:r>
            <a:endParaRPr lang="en-US" sz="2800" dirty="0">
              <a:solidFill>
                <a:prstClr val="white"/>
              </a:solidFill>
              <a:latin typeface="Segoe UI Light"/>
            </a:endParaRPr>
          </a:p>
        </p:txBody>
      </p:sp>
      <p:sp>
        <p:nvSpPr>
          <p:cNvPr id="8" name="Rectangle 7"/>
          <p:cNvSpPr/>
          <p:nvPr/>
        </p:nvSpPr>
        <p:spPr>
          <a:xfrm>
            <a:off x="884237" y="3116262"/>
            <a:ext cx="10694059" cy="1554480"/>
          </a:xfrm>
          <a:prstGeom prst="rect">
            <a:avLst/>
          </a:prstGeom>
          <a:solidFill>
            <a:srgbClr val="0088D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2800" b="1" dirty="0" smtClean="0">
                <a:solidFill>
                  <a:prstClr val="white"/>
                </a:solidFill>
                <a:latin typeface="Segoe UI Light"/>
              </a:rPr>
              <a:t>Useful and usable APIs</a:t>
            </a:r>
          </a:p>
          <a:p>
            <a:pPr marL="457200" indent="-457200">
              <a:lnSpc>
                <a:spcPct val="90000"/>
              </a:lnSpc>
              <a:spcBef>
                <a:spcPts val="600"/>
              </a:spcBef>
              <a:buFont typeface="Arial" panose="020B0604020202020204" pitchFamily="34" charset="0"/>
              <a:buChar char="•"/>
            </a:pPr>
            <a:r>
              <a:rPr lang="en-US" sz="2800" dirty="0" smtClean="0">
                <a:solidFill>
                  <a:prstClr val="white"/>
                </a:solidFill>
                <a:latin typeface="Segoe UI Light"/>
              </a:rPr>
              <a:t>iOS API </a:t>
            </a:r>
            <a:r>
              <a:rPr lang="en-US" sz="2800" dirty="0" err="1" smtClean="0">
                <a:solidFill>
                  <a:prstClr val="white"/>
                </a:solidFill>
                <a:latin typeface="Segoe UI Light"/>
              </a:rPr>
              <a:t>compat</a:t>
            </a:r>
            <a:endParaRPr lang="en-US" sz="2800" dirty="0">
              <a:solidFill>
                <a:prstClr val="white"/>
              </a:solidFill>
              <a:latin typeface="Segoe UI Light"/>
            </a:endParaRPr>
          </a:p>
        </p:txBody>
      </p:sp>
      <p:sp>
        <p:nvSpPr>
          <p:cNvPr id="9" name="Rectangle 8"/>
          <p:cNvSpPr/>
          <p:nvPr/>
        </p:nvSpPr>
        <p:spPr>
          <a:xfrm>
            <a:off x="884236" y="4781550"/>
            <a:ext cx="10694059" cy="1554480"/>
          </a:xfrm>
          <a:prstGeom prst="rect">
            <a:avLst/>
          </a:prstGeom>
          <a:solidFill>
            <a:srgbClr val="004E8C"/>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2800" b="1" dirty="0" smtClean="0">
                <a:solidFill>
                  <a:prstClr val="white"/>
                </a:solidFill>
                <a:latin typeface="Segoe UI Light"/>
              </a:rPr>
              <a:t>Tools</a:t>
            </a:r>
          </a:p>
          <a:p>
            <a:pPr marL="457200" indent="-457200">
              <a:lnSpc>
                <a:spcPct val="90000"/>
              </a:lnSpc>
              <a:spcBef>
                <a:spcPts val="600"/>
              </a:spcBef>
              <a:buFont typeface="Arial" panose="020B0604020202020204" pitchFamily="34" charset="0"/>
              <a:buChar char="•"/>
            </a:pPr>
            <a:r>
              <a:rPr lang="en-US" sz="2800" dirty="0" smtClean="0">
                <a:solidFill>
                  <a:prstClr val="white"/>
                </a:solidFill>
                <a:latin typeface="Segoe UI Light"/>
              </a:rPr>
              <a:t>Editor / Workflow</a:t>
            </a:r>
          </a:p>
          <a:p>
            <a:pPr marL="457200" indent="-457200">
              <a:lnSpc>
                <a:spcPct val="90000"/>
              </a:lnSpc>
              <a:spcBef>
                <a:spcPts val="600"/>
              </a:spcBef>
              <a:buFont typeface="Arial" panose="020B0604020202020204" pitchFamily="34" charset="0"/>
              <a:buChar char="•"/>
            </a:pPr>
            <a:r>
              <a:rPr lang="en-US" sz="2800" dirty="0" smtClean="0">
                <a:solidFill>
                  <a:prstClr val="white"/>
                </a:solidFill>
                <a:latin typeface="Segoe UI Light"/>
              </a:rPr>
              <a:t>Project import</a:t>
            </a:r>
            <a:endParaRPr lang="en-US" sz="2800" dirty="0">
              <a:solidFill>
                <a:prstClr val="white"/>
              </a:solidFill>
              <a:latin typeface="Segoe UI Light"/>
            </a:endParaRPr>
          </a:p>
        </p:txBody>
      </p:sp>
      <p:sp>
        <p:nvSpPr>
          <p:cNvPr id="11" name="Title 2"/>
          <p:cNvSpPr txBox="1">
            <a:spLocks/>
          </p:cNvSpPr>
          <p:nvPr/>
        </p:nvSpPr>
        <p:spPr>
          <a:xfrm>
            <a:off x="269876" y="29527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solidFill>
                  <a:schemeClr val="tx2"/>
                </a:solidFill>
              </a:rPr>
              <a:t>What is Project </a:t>
            </a:r>
            <a:r>
              <a:rPr lang="en-US" dirty="0" err="1" smtClean="0">
                <a:solidFill>
                  <a:schemeClr val="tx2"/>
                </a:solidFill>
              </a:rPr>
              <a:t>Islandwood</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334236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fade">
                                      <p:cBhvr>
                                        <p:cTn id="24" dur="500"/>
                                        <p:tgtEl>
                                          <p:spTgt spid="8">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build="p" animBg="1"/>
      <p:bldP spid="9"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Tooling</a:t>
            </a:r>
            <a:endParaRPr lang="en-US" dirty="0"/>
          </a:p>
        </p:txBody>
      </p:sp>
      <p:pic>
        <p:nvPicPr>
          <p:cNvPr id="20" name="Picture 19"/>
          <p:cNvPicPr>
            <a:picLocks noChangeAspect="1"/>
          </p:cNvPicPr>
          <p:nvPr/>
        </p:nvPicPr>
        <p:blipFill rotWithShape="1">
          <a:blip r:embed="rId3"/>
          <a:srcRect l="1236"/>
          <a:stretch/>
        </p:blipFill>
        <p:spPr>
          <a:xfrm>
            <a:off x="4692773" y="1362456"/>
            <a:ext cx="7436091" cy="4291169"/>
          </a:xfrm>
          <a:prstGeom prst="rect">
            <a:avLst/>
          </a:prstGeom>
          <a:ln w="12700">
            <a:solidFill>
              <a:schemeClr val="accent1"/>
            </a:solidFill>
          </a:ln>
        </p:spPr>
      </p:pic>
      <p:grpSp>
        <p:nvGrpSpPr>
          <p:cNvPr id="2" name="Group 1"/>
          <p:cNvGrpSpPr/>
          <p:nvPr/>
        </p:nvGrpSpPr>
        <p:grpSpPr>
          <a:xfrm>
            <a:off x="0" y="1362456"/>
            <a:ext cx="4589253" cy="4291169"/>
            <a:chOff x="0" y="1896984"/>
            <a:chExt cx="4589253" cy="4291169"/>
          </a:xfrm>
        </p:grpSpPr>
        <p:sp>
          <p:nvSpPr>
            <p:cNvPr id="19" name="Rectangle 18"/>
            <p:cNvSpPr/>
            <p:nvPr/>
          </p:nvSpPr>
          <p:spPr>
            <a:xfrm>
              <a:off x="0" y="1896984"/>
              <a:ext cx="4589253" cy="4291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sp>
          <p:nvSpPr>
            <p:cNvPr id="21" name="Rectangle 20"/>
            <p:cNvSpPr/>
            <p:nvPr/>
          </p:nvSpPr>
          <p:spPr>
            <a:xfrm>
              <a:off x="466491" y="2097334"/>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lnSpc>
                  <a:spcPct val="90000"/>
                </a:lnSpc>
                <a:spcBef>
                  <a:spcPts val="600"/>
                </a:spcBef>
              </a:pPr>
              <a:r>
                <a:rPr lang="en-US" sz="2800" dirty="0" err="1">
                  <a:solidFill>
                    <a:prstClr val="white"/>
                  </a:solidFill>
                  <a:latin typeface="Segoe UI Light"/>
                </a:rPr>
                <a:t>Xcode</a:t>
              </a:r>
              <a:r>
                <a:rPr lang="en-US" sz="2800" dirty="0">
                  <a:solidFill>
                    <a:prstClr val="white"/>
                  </a:solidFill>
                  <a:latin typeface="Segoe UI Light"/>
                </a:rPr>
                <a:t> projects imported to Visual Studio</a:t>
              </a:r>
            </a:p>
          </p:txBody>
        </p:sp>
        <p:sp>
          <p:nvSpPr>
            <p:cNvPr id="22" name="Rectangle 21"/>
            <p:cNvSpPr/>
            <p:nvPr/>
          </p:nvSpPr>
          <p:spPr>
            <a:xfrm>
              <a:off x="466491" y="4002043"/>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lnSpc>
                  <a:spcPct val="90000"/>
                </a:lnSpc>
                <a:spcBef>
                  <a:spcPts val="600"/>
                </a:spcBef>
              </a:pPr>
              <a:r>
                <a:rPr lang="en-US" sz="2800" dirty="0">
                  <a:solidFill>
                    <a:prstClr val="white"/>
                  </a:solidFill>
                  <a:latin typeface="Segoe UI Light"/>
                </a:rPr>
                <a:t>Shared project settings, imported from </a:t>
              </a:r>
              <a:r>
                <a:rPr lang="en-US" sz="2800" dirty="0" err="1">
                  <a:solidFill>
                    <a:prstClr val="white"/>
                  </a:solidFill>
                  <a:latin typeface="Segoe UI Light"/>
                </a:rPr>
                <a:t>Xcode</a:t>
              </a:r>
              <a:endParaRPr lang="en-US" sz="2800" dirty="0">
                <a:solidFill>
                  <a:prstClr val="white"/>
                </a:solidFill>
                <a:latin typeface="Segoe UI Light"/>
              </a:endParaRPr>
            </a:p>
          </p:txBody>
        </p:sp>
        <p:cxnSp>
          <p:nvCxnSpPr>
            <p:cNvPr id="23" name="Straight Connector 22"/>
            <p:cNvCxnSpPr/>
            <p:nvPr/>
          </p:nvCxnSpPr>
          <p:spPr>
            <a:xfrm>
              <a:off x="466491" y="3915843"/>
              <a:ext cx="3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6751637" y="1820862"/>
            <a:ext cx="1196637" cy="1312619"/>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914377">
              <a:lnSpc>
                <a:spcPct val="90000"/>
              </a:lnSpc>
              <a:spcBef>
                <a:spcPts val="600"/>
              </a:spcBef>
            </a:pPr>
            <a:endParaRPr lang="en-US" sz="2000" dirty="0" err="1">
              <a:solidFill>
                <a:prstClr val="white"/>
              </a:solidFill>
            </a:endParaRPr>
          </a:p>
        </p:txBody>
      </p:sp>
      <p:sp>
        <p:nvSpPr>
          <p:cNvPr id="25" name="Rounded Rectangle 24"/>
          <p:cNvSpPr/>
          <p:nvPr/>
        </p:nvSpPr>
        <p:spPr>
          <a:xfrm>
            <a:off x="7777501" y="3059121"/>
            <a:ext cx="1196637" cy="1312619"/>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914377">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6568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1363661"/>
            <a:ext cx="12436475" cy="56308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tx2"/>
                </a:solidFill>
              </a:rPr>
              <a:t>Tooling</a:t>
            </a:r>
            <a:endParaRPr lang="en-US" dirty="0">
              <a:solidFill>
                <a:schemeClr val="tx2"/>
              </a:solidFill>
            </a:endParaRPr>
          </a:p>
        </p:txBody>
      </p:sp>
      <p:sp>
        <p:nvSpPr>
          <p:cNvPr id="11" name="Content Placeholder 11"/>
          <p:cNvSpPr txBox="1">
            <a:spLocks/>
          </p:cNvSpPr>
          <p:nvPr/>
        </p:nvSpPr>
        <p:spPr>
          <a:xfrm>
            <a:off x="274639" y="1668462"/>
            <a:ext cx="11653524" cy="497201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Integrated Visual Studio Development</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2594938" y="2673940"/>
            <a:ext cx="6656483" cy="3717484"/>
          </a:xfrm>
          <a:prstGeom prst="rect">
            <a:avLst/>
          </a:prstGeom>
        </p:spPr>
      </p:pic>
      <p:sp>
        <p:nvSpPr>
          <p:cNvPr id="15" name="Line Callout 1 (Accent Bar) 14"/>
          <p:cNvSpPr/>
          <p:nvPr/>
        </p:nvSpPr>
        <p:spPr>
          <a:xfrm>
            <a:off x="9795990" y="2409885"/>
            <a:ext cx="2279945" cy="1818509"/>
          </a:xfrm>
          <a:prstGeom prst="accentCallout1">
            <a:avLst>
              <a:gd name="adj1" fmla="val 18750"/>
              <a:gd name="adj2" fmla="val -8333"/>
              <a:gd name="adj3" fmla="val 87026"/>
              <a:gd name="adj4" fmla="val -62138"/>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914377">
              <a:lnSpc>
                <a:spcPct val="90000"/>
              </a:lnSpc>
              <a:spcBef>
                <a:spcPts val="600"/>
              </a:spcBef>
            </a:pPr>
            <a:r>
              <a:rPr lang="en-US" sz="2133" b="1" dirty="0" err="1">
                <a:solidFill>
                  <a:prstClr val="white"/>
                </a:solidFill>
              </a:rPr>
              <a:t>Xcode</a:t>
            </a:r>
            <a:r>
              <a:rPr lang="en-US" sz="2133" b="1" dirty="0">
                <a:solidFill>
                  <a:prstClr val="white"/>
                </a:solidFill>
              </a:rPr>
              <a:t> projects imported to Visual Studio</a:t>
            </a:r>
          </a:p>
        </p:txBody>
      </p:sp>
      <p:sp>
        <p:nvSpPr>
          <p:cNvPr id="16" name="Line Callout 1 (Accent Bar) 15"/>
          <p:cNvSpPr/>
          <p:nvPr/>
        </p:nvSpPr>
        <p:spPr>
          <a:xfrm>
            <a:off x="274638" y="2511861"/>
            <a:ext cx="2045660" cy="1818509"/>
          </a:xfrm>
          <a:prstGeom prst="accentCallout1">
            <a:avLst>
              <a:gd name="adj1" fmla="val 36460"/>
              <a:gd name="adj2" fmla="val 94560"/>
              <a:gd name="adj3" fmla="val 70598"/>
              <a:gd name="adj4" fmla="val 192601"/>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914377">
              <a:lnSpc>
                <a:spcPct val="90000"/>
              </a:lnSpc>
              <a:spcBef>
                <a:spcPts val="600"/>
              </a:spcBef>
            </a:pPr>
            <a:r>
              <a:rPr lang="en-US" sz="2133" b="1" dirty="0">
                <a:solidFill>
                  <a:prstClr val="white"/>
                </a:solidFill>
              </a:rPr>
              <a:t>Integrated language support: </a:t>
            </a:r>
            <a:r>
              <a:rPr lang="en-US" sz="2133" dirty="0">
                <a:solidFill>
                  <a:prstClr val="white"/>
                </a:solidFill>
              </a:rPr>
              <a:t>syntax highlighting, autocomplete</a:t>
            </a:r>
          </a:p>
        </p:txBody>
      </p:sp>
      <p:sp>
        <p:nvSpPr>
          <p:cNvPr id="17" name="Line Callout 1 (Accent Bar) 16"/>
          <p:cNvSpPr/>
          <p:nvPr/>
        </p:nvSpPr>
        <p:spPr>
          <a:xfrm>
            <a:off x="9795990" y="4649963"/>
            <a:ext cx="2175745" cy="1741461"/>
          </a:xfrm>
          <a:prstGeom prst="accentCallout1">
            <a:avLst>
              <a:gd name="adj1" fmla="val 18750"/>
              <a:gd name="adj2" fmla="val -8333"/>
              <a:gd name="adj3" fmla="val 68888"/>
              <a:gd name="adj4" fmla="val -18316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914377">
              <a:lnSpc>
                <a:spcPct val="90000"/>
              </a:lnSpc>
              <a:spcBef>
                <a:spcPts val="600"/>
              </a:spcBef>
            </a:pPr>
            <a:r>
              <a:rPr lang="en-US" sz="2133" b="1" dirty="0">
                <a:solidFill>
                  <a:prstClr val="white"/>
                </a:solidFill>
              </a:rPr>
              <a:t>Full debugging: breakpoints, stack traces, …</a:t>
            </a:r>
          </a:p>
        </p:txBody>
      </p:sp>
      <p:sp>
        <p:nvSpPr>
          <p:cNvPr id="18" name="Line Callout 1 (Accent Bar) 17"/>
          <p:cNvSpPr/>
          <p:nvPr/>
        </p:nvSpPr>
        <p:spPr>
          <a:xfrm>
            <a:off x="274638" y="4709245"/>
            <a:ext cx="2045660" cy="1818509"/>
          </a:xfrm>
          <a:prstGeom prst="accentCallout1">
            <a:avLst>
              <a:gd name="adj1" fmla="val 36460"/>
              <a:gd name="adj2" fmla="val 94560"/>
              <a:gd name="adj3" fmla="val -10843"/>
              <a:gd name="adj4" fmla="val 17168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914377">
              <a:lnSpc>
                <a:spcPct val="90000"/>
              </a:lnSpc>
              <a:spcBef>
                <a:spcPts val="600"/>
              </a:spcBef>
            </a:pPr>
            <a:r>
              <a:rPr lang="en-US" sz="2133" b="1" dirty="0" smtClean="0">
                <a:solidFill>
                  <a:prstClr val="white"/>
                </a:solidFill>
              </a:rPr>
              <a:t>Universal API Interop</a:t>
            </a:r>
            <a:endParaRPr lang="en-US" sz="2133" dirty="0">
              <a:solidFill>
                <a:prstClr val="white"/>
              </a:solidFill>
            </a:endParaRPr>
          </a:p>
        </p:txBody>
      </p:sp>
    </p:spTree>
    <p:extLst>
      <p:ext uri="{BB962C8B-B14F-4D97-AF65-F5344CB8AC3E}">
        <p14:creationId xmlns:p14="http://schemas.microsoft.com/office/powerpoint/2010/main" val="367263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“Project Westminster”</a:t>
            </a:r>
            <a:br>
              <a:rPr lang="en-US" dirty="0" smtClean="0"/>
            </a:br>
            <a:r>
              <a:rPr lang="en-US" sz="4400" dirty="0"/>
              <a:t>Universal Windows Platform Bridge for </a:t>
            </a:r>
            <a:r>
              <a:rPr lang="en-US" sz="4400" dirty="0" smtClean="0"/>
              <a:t>Web Apps</a:t>
            </a:r>
            <a:endParaRPr lang="en-US" dirty="0"/>
          </a:p>
        </p:txBody>
      </p:sp>
    </p:spTree>
    <p:extLst>
      <p:ext uri="{BB962C8B-B14F-4D97-AF65-F5344CB8AC3E}">
        <p14:creationId xmlns:p14="http://schemas.microsoft.com/office/powerpoint/2010/main" val="7461845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374179" y="2719037"/>
            <a:ext cx="5675326" cy="1437884"/>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800" dirty="0">
              <a:latin typeface="+mj-lt"/>
            </a:endParaRPr>
          </a:p>
        </p:txBody>
      </p:sp>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X_nameTreatment_primary_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 y="0"/>
            <a:ext cx="12434711" cy="6994525"/>
          </a:xfrm>
          <a:prstGeom prst="rect">
            <a:avLst/>
          </a:prstGeom>
        </p:spPr>
      </p:pic>
      <p:sp>
        <p:nvSpPr>
          <p:cNvPr id="6" name="Rectangle 5"/>
          <p:cNvSpPr/>
          <p:nvPr/>
        </p:nvSpPr>
        <p:spPr bwMode="auto">
          <a:xfrm>
            <a:off x="184909" y="2809933"/>
            <a:ext cx="6070709" cy="14449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a:xfrm>
            <a:off x="322496" y="280011"/>
            <a:ext cx="5398947" cy="3908762"/>
          </a:xfrm>
          <a:prstGeom prst="rect">
            <a:avLst/>
          </a:prstGeom>
        </p:spPr>
        <p:txBody>
          <a:bodyPr wrap="square">
            <a:spAutoFit/>
          </a:bodyPr>
          <a:lstStyle/>
          <a:p>
            <a:pPr lvl="0"/>
            <a:r>
              <a:rPr lang="en-US" sz="3600" dirty="0" smtClean="0">
                <a:solidFill>
                  <a:srgbClr val="505050"/>
                </a:solidFill>
                <a:latin typeface="Segoe UI Semibold" panose="020B0702040204020203" pitchFamily="34" charset="0"/>
                <a:cs typeface="Segoe UI Semibold" panose="020B0702040204020203" pitchFamily="34" charset="0"/>
              </a:rPr>
              <a:t>Microsoft</a:t>
            </a:r>
          </a:p>
          <a:p>
            <a:pPr lvl="0"/>
            <a:r>
              <a:rPr lang="en-US" sz="3600" dirty="0" err="1" smtClean="0">
                <a:solidFill>
                  <a:srgbClr val="505050"/>
                </a:solidFill>
                <a:latin typeface="Segoe UI Semibold" panose="020B0702040204020203" pitchFamily="34" charset="0"/>
                <a:cs typeface="Segoe UI Semibold" panose="020B0702040204020203" pitchFamily="34" charset="0"/>
              </a:rPr>
              <a:t>DevCamp</a:t>
            </a:r>
            <a:endParaRPr lang="en-US" sz="3600" dirty="0" smtClean="0">
              <a:solidFill>
                <a:srgbClr val="505050"/>
              </a:solidFill>
              <a:latin typeface="Segoe UI Semibold" panose="020B0702040204020203" pitchFamily="34" charset="0"/>
              <a:cs typeface="Segoe UI Semibold" panose="020B0702040204020203" pitchFamily="34" charset="0"/>
            </a:endParaRPr>
          </a:p>
          <a:p>
            <a:pPr lvl="0"/>
            <a:endParaRPr lang="en-US" sz="3200" dirty="0" smtClean="0">
              <a:solidFill>
                <a:srgbClr val="505050"/>
              </a:solidFill>
              <a:latin typeface="Segoe UI Semibold" panose="020B0702040204020203" pitchFamily="34" charset="0"/>
              <a:cs typeface="Segoe UI Semibold" panose="020B0702040204020203" pitchFamily="34" charset="0"/>
            </a:endParaRPr>
          </a:p>
          <a:p>
            <a:pPr lvl="0"/>
            <a:endParaRPr lang="en-US" sz="4800" dirty="0" smtClean="0">
              <a:latin typeface="Segoe UI Light" panose="020B0502040204020203" pitchFamily="34" charset="0"/>
              <a:cs typeface="Segoe UI Light" panose="020B0502040204020203" pitchFamily="34" charset="0"/>
            </a:endParaRPr>
          </a:p>
          <a:p>
            <a:pPr lvl="0"/>
            <a:r>
              <a:rPr lang="en-US" sz="4800" dirty="0" smtClean="0">
                <a:latin typeface="Segoe UI Light" panose="020B0502040204020203" pitchFamily="34" charset="0"/>
                <a:cs typeface="Segoe UI Light" panose="020B0502040204020203" pitchFamily="34" charset="0"/>
              </a:rPr>
              <a:t>Cross Platform Development</a:t>
            </a:r>
            <a:endParaRPr lang="en-US" sz="4000" dirty="0">
              <a:solidFill>
                <a:srgbClr val="505050"/>
              </a:solidFill>
              <a:latin typeface="Segoe UI Light"/>
            </a:endParaRPr>
          </a:p>
        </p:txBody>
      </p:sp>
      <p:sp>
        <p:nvSpPr>
          <p:cNvPr id="10" name="Rectangle 9"/>
          <p:cNvSpPr/>
          <p:nvPr/>
        </p:nvSpPr>
        <p:spPr bwMode="auto">
          <a:xfrm>
            <a:off x="6101188" y="3254022"/>
            <a:ext cx="534175" cy="50900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nl-NL"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108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3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Keep your web workflow for updating content</a:t>
            </a:r>
            <a:endParaRPr lang="en-US" dirty="0"/>
          </a:p>
        </p:txBody>
      </p:sp>
      <p:grpSp>
        <p:nvGrpSpPr>
          <p:cNvPr id="6" name="Group 5"/>
          <p:cNvGrpSpPr/>
          <p:nvPr/>
        </p:nvGrpSpPr>
        <p:grpSpPr>
          <a:xfrm>
            <a:off x="694789" y="1672408"/>
            <a:ext cx="2468880" cy="4143647"/>
            <a:chOff x="63155" y="1332358"/>
            <a:chExt cx="2198612" cy="3254379"/>
          </a:xfrm>
        </p:grpSpPr>
        <p:sp>
          <p:nvSpPr>
            <p:cNvPr id="10" name="Rectangle 2"/>
            <p:cNvSpPr/>
            <p:nvPr/>
          </p:nvSpPr>
          <p:spPr>
            <a:xfrm>
              <a:off x="63155"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2000" dirty="0" smtClean="0">
                  <a:solidFill>
                    <a:srgbClr val="404040"/>
                  </a:solidFill>
                </a:rPr>
                <a:t>Code</a:t>
              </a:r>
            </a:p>
            <a:p>
              <a:pPr algn="ctr" defTabSz="685800"/>
              <a:endParaRPr lang="en-US" sz="2000" dirty="0">
                <a:solidFill>
                  <a:srgbClr val="404040"/>
                </a:solidFill>
              </a:endParaRPr>
            </a:p>
            <a:p>
              <a:pPr algn="ctr" defTabSz="685800"/>
              <a:r>
                <a:rPr lang="en-US" sz="2000" dirty="0" smtClean="0">
                  <a:solidFill>
                    <a:srgbClr val="404040"/>
                  </a:solidFill>
                </a:rPr>
                <a:t>Visual Studio</a:t>
              </a:r>
            </a:p>
            <a:p>
              <a:pPr algn="ctr" defTabSz="685800"/>
              <a:r>
                <a:rPr lang="en-US" sz="2000" dirty="0" smtClean="0">
                  <a:solidFill>
                    <a:srgbClr val="404040"/>
                  </a:solidFill>
                </a:rPr>
                <a:t>Notepad++</a:t>
              </a:r>
            </a:p>
            <a:p>
              <a:pPr algn="ctr" defTabSz="685800"/>
              <a:r>
                <a:rPr lang="en-US" sz="2000" dirty="0" smtClean="0">
                  <a:solidFill>
                    <a:srgbClr val="404040"/>
                  </a:solidFill>
                </a:rPr>
                <a:t>Brackets</a:t>
              </a:r>
            </a:p>
            <a:p>
              <a:pPr algn="ctr" defTabSz="685800"/>
              <a:r>
                <a:rPr lang="en-US" sz="2000" dirty="0" smtClean="0">
                  <a:solidFill>
                    <a:srgbClr val="404040"/>
                  </a:solidFill>
                </a:rPr>
                <a:t>Vim</a:t>
              </a:r>
            </a:p>
            <a:p>
              <a:pPr algn="ctr" defTabSz="685800"/>
              <a:r>
                <a:rPr lang="en-US" sz="2000" dirty="0" smtClean="0">
                  <a:solidFill>
                    <a:srgbClr val="404040"/>
                  </a:solidFill>
                </a:rPr>
                <a:t>ATOM</a:t>
              </a:r>
            </a:p>
            <a:p>
              <a:pPr algn="ctr" defTabSz="685800"/>
              <a:r>
                <a:rPr lang="en-US" sz="2000" dirty="0" smtClean="0">
                  <a:solidFill>
                    <a:srgbClr val="404040"/>
                  </a:solidFill>
                </a:rPr>
                <a:t>Sublime Text</a:t>
              </a:r>
            </a:p>
            <a:p>
              <a:pPr algn="ctr" defTabSz="685800"/>
              <a:r>
                <a:rPr lang="en-US" sz="2000" dirty="0" err="1" smtClean="0">
                  <a:solidFill>
                    <a:srgbClr val="404040"/>
                  </a:solidFill>
                </a:rPr>
                <a:t>Emacs</a:t>
              </a:r>
              <a:endParaRPr lang="en-US" sz="2000" dirty="0" smtClean="0">
                <a:solidFill>
                  <a:srgbClr val="404040"/>
                </a:solidFill>
              </a:endParaRPr>
            </a:p>
            <a:p>
              <a:pPr algn="ctr" defTabSz="685800"/>
              <a:endParaRPr lang="en-US" sz="2000" dirty="0">
                <a:solidFill>
                  <a:srgbClr val="1A1A1A">
                    <a:lumMod val="50000"/>
                    <a:lumOff val="50000"/>
                  </a:srgbClr>
                </a:solidFill>
              </a:endParaRPr>
            </a:p>
            <a:p>
              <a:pPr marL="285750" indent="-285750" algn="ctr" defTabSz="685800">
                <a:buFont typeface="Arial" panose="020B0604020202020204" pitchFamily="34" charset="0"/>
                <a:buChar char="•"/>
              </a:pPr>
              <a:endParaRPr lang="en-US" sz="1377" dirty="0">
                <a:solidFill>
                  <a:srgbClr val="1A1A1A">
                    <a:lumMod val="50000"/>
                    <a:lumOff val="50000"/>
                  </a:srgbClr>
                </a:solidFill>
              </a:endParaRPr>
            </a:p>
          </p:txBody>
        </p:sp>
        <p:sp>
          <p:nvSpPr>
            <p:cNvPr id="9" name="Rectangle 8"/>
            <p:cNvSpPr/>
            <p:nvPr/>
          </p:nvSpPr>
          <p:spPr>
            <a:xfrm rot="20921492">
              <a:off x="233069" y="1332358"/>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srgbClr val="1A1A1A">
                      <a:lumMod val="75000"/>
                      <a:lumOff val="25000"/>
                    </a:srgbClr>
                  </a:solidFill>
                  <a:latin typeface="Segoe Print" panose="02000600000000000000" pitchFamily="2" charset="0"/>
                </a:rPr>
                <a:t>Use </a:t>
              </a:r>
              <a:r>
                <a:rPr lang="en-US" sz="2400" b="1" dirty="0">
                  <a:solidFill>
                    <a:srgbClr val="1A1A1A">
                      <a:lumMod val="75000"/>
                      <a:lumOff val="25000"/>
                    </a:srgbClr>
                  </a:solidFill>
                  <a:latin typeface="Segoe Print" panose="02000600000000000000" pitchFamily="2" charset="0"/>
                </a:rPr>
                <a:t>your</a:t>
              </a:r>
              <a:r>
                <a:rPr lang="en-US" sz="2400" dirty="0">
                  <a:solidFill>
                    <a:srgbClr val="1A1A1A">
                      <a:lumMod val="75000"/>
                      <a:lumOff val="25000"/>
                    </a:srgbClr>
                  </a:solidFill>
                  <a:latin typeface="Segoe Print" panose="02000600000000000000" pitchFamily="2" charset="0"/>
                </a:rPr>
                <a:t> editor</a:t>
              </a:r>
            </a:p>
          </p:txBody>
        </p:sp>
      </p:grpSp>
      <p:grpSp>
        <p:nvGrpSpPr>
          <p:cNvPr id="17" name="Group 16"/>
          <p:cNvGrpSpPr/>
          <p:nvPr/>
        </p:nvGrpSpPr>
        <p:grpSpPr>
          <a:xfrm>
            <a:off x="3542097" y="1676799"/>
            <a:ext cx="2468880" cy="4139254"/>
            <a:chOff x="2341798" y="1336749"/>
            <a:chExt cx="2198612" cy="3249988"/>
          </a:xfrm>
        </p:grpSpPr>
        <p:sp>
          <p:nvSpPr>
            <p:cNvPr id="18" name="Rectangle 17"/>
            <p:cNvSpPr/>
            <p:nvPr/>
          </p:nvSpPr>
          <p:spPr>
            <a:xfrm>
              <a:off x="2341798"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2000" dirty="0" smtClean="0">
                  <a:solidFill>
                    <a:srgbClr val="404040"/>
                  </a:solidFill>
                </a:rPr>
                <a:t>Push</a:t>
              </a:r>
            </a:p>
            <a:p>
              <a:pPr algn="ctr" defTabSz="685800"/>
              <a:endParaRPr lang="en-US" sz="2000" dirty="0">
                <a:solidFill>
                  <a:srgbClr val="404040"/>
                </a:solidFill>
              </a:endParaRPr>
            </a:p>
            <a:p>
              <a:pPr algn="ctr" defTabSz="685800"/>
              <a:r>
                <a:rPr lang="en-US" sz="2000" dirty="0" err="1" smtClean="0">
                  <a:solidFill>
                    <a:srgbClr val="404040"/>
                  </a:solidFill>
                </a:rPr>
                <a:t>Git</a:t>
              </a:r>
              <a:endParaRPr lang="en-US" sz="2000" dirty="0" smtClean="0">
                <a:solidFill>
                  <a:srgbClr val="404040"/>
                </a:solidFill>
              </a:endParaRPr>
            </a:p>
            <a:p>
              <a:pPr algn="ctr" defTabSz="685800"/>
              <a:r>
                <a:rPr lang="en-US" sz="2000" dirty="0" smtClean="0">
                  <a:solidFill>
                    <a:srgbClr val="404040"/>
                  </a:solidFill>
                </a:rPr>
                <a:t>SVN</a:t>
              </a:r>
            </a:p>
            <a:p>
              <a:pPr algn="ctr" defTabSz="685800"/>
              <a:r>
                <a:rPr lang="en-US" sz="2000" dirty="0" smtClean="0">
                  <a:solidFill>
                    <a:srgbClr val="404040"/>
                  </a:solidFill>
                </a:rPr>
                <a:t>Visual Studio</a:t>
              </a:r>
              <a:r>
                <a:rPr lang="en-US" sz="2000" dirty="0">
                  <a:solidFill>
                    <a:srgbClr val="404040"/>
                  </a:solidFill>
                </a:rPr>
                <a:t> </a:t>
              </a:r>
              <a:r>
                <a:rPr lang="en-US" sz="2000" dirty="0" smtClean="0">
                  <a:solidFill>
                    <a:srgbClr val="404040"/>
                  </a:solidFill>
                </a:rPr>
                <a:t>Online</a:t>
              </a:r>
            </a:p>
            <a:p>
              <a:pPr algn="ctr" defTabSz="685800"/>
              <a:r>
                <a:rPr lang="en-US" sz="2000" dirty="0" smtClean="0">
                  <a:solidFill>
                    <a:srgbClr val="404040"/>
                  </a:solidFill>
                </a:rPr>
                <a:t>GitHub</a:t>
              </a:r>
            </a:p>
            <a:p>
              <a:pPr algn="ctr" defTabSz="685800"/>
              <a:r>
                <a:rPr lang="en-US" sz="2000" dirty="0" err="1" smtClean="0">
                  <a:solidFill>
                    <a:srgbClr val="404040"/>
                  </a:solidFill>
                </a:rPr>
                <a:t>Bitbucket</a:t>
              </a:r>
              <a:endParaRPr lang="en-US" sz="2000" dirty="0">
                <a:solidFill>
                  <a:srgbClr val="404040"/>
                </a:solidFill>
              </a:endParaRPr>
            </a:p>
            <a:p>
              <a:pPr algn="ctr" defTabSz="685800"/>
              <a:r>
                <a:rPr lang="en-US" sz="2000" dirty="0" err="1" smtClean="0">
                  <a:solidFill>
                    <a:srgbClr val="404040"/>
                  </a:solidFill>
                </a:rPr>
                <a:t>Gitlab</a:t>
              </a:r>
              <a:endParaRPr lang="en-US" sz="2000" dirty="0" smtClean="0">
                <a:solidFill>
                  <a:srgbClr val="404040"/>
                </a:solidFill>
              </a:endParaRPr>
            </a:p>
          </p:txBody>
        </p:sp>
        <p:sp>
          <p:nvSpPr>
            <p:cNvPr id="21" name="Rectangle 20"/>
            <p:cNvSpPr/>
            <p:nvPr/>
          </p:nvSpPr>
          <p:spPr>
            <a:xfrm rot="712824">
              <a:off x="2811113" y="1336749"/>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srgbClr val="1A1A1A">
                      <a:lumMod val="75000"/>
                      <a:lumOff val="25000"/>
                    </a:srgbClr>
                  </a:solidFill>
                  <a:latin typeface="Segoe Print" panose="02000600000000000000" pitchFamily="2" charset="0"/>
                </a:rPr>
                <a:t>Push to </a:t>
              </a:r>
              <a:r>
                <a:rPr lang="en-US" sz="2400" b="1" dirty="0">
                  <a:solidFill>
                    <a:srgbClr val="1A1A1A">
                      <a:lumMod val="75000"/>
                      <a:lumOff val="25000"/>
                    </a:srgbClr>
                  </a:solidFill>
                  <a:latin typeface="Segoe Print" panose="02000600000000000000" pitchFamily="2" charset="0"/>
                </a:rPr>
                <a:t>your</a:t>
              </a:r>
              <a:r>
                <a:rPr lang="en-US" sz="2400" dirty="0">
                  <a:solidFill>
                    <a:srgbClr val="1A1A1A">
                      <a:lumMod val="75000"/>
                      <a:lumOff val="25000"/>
                    </a:srgbClr>
                  </a:solidFill>
                  <a:latin typeface="Segoe Print" panose="02000600000000000000" pitchFamily="2" charset="0"/>
                </a:rPr>
                <a:t> repo’s </a:t>
              </a:r>
            </a:p>
          </p:txBody>
        </p:sp>
      </p:grpSp>
      <p:grpSp>
        <p:nvGrpSpPr>
          <p:cNvPr id="24" name="Group 23"/>
          <p:cNvGrpSpPr/>
          <p:nvPr/>
        </p:nvGrpSpPr>
        <p:grpSpPr>
          <a:xfrm>
            <a:off x="6388928" y="1640244"/>
            <a:ext cx="2468880" cy="4190999"/>
            <a:chOff x="4620440" y="1273240"/>
            <a:chExt cx="2198612" cy="3313497"/>
          </a:xfrm>
        </p:grpSpPr>
        <p:sp>
          <p:nvSpPr>
            <p:cNvPr id="25" name="Rectangle 24"/>
            <p:cNvSpPr/>
            <p:nvPr/>
          </p:nvSpPr>
          <p:spPr>
            <a:xfrm>
              <a:off x="4620440"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2000" dirty="0" smtClean="0">
                  <a:solidFill>
                    <a:srgbClr val="404040"/>
                  </a:solidFill>
                </a:rPr>
                <a:t>Host</a:t>
              </a:r>
            </a:p>
            <a:p>
              <a:pPr algn="ctr" defTabSz="685800"/>
              <a:endParaRPr lang="en-US" sz="2000" dirty="0">
                <a:solidFill>
                  <a:srgbClr val="404040"/>
                </a:solidFill>
              </a:endParaRPr>
            </a:p>
            <a:p>
              <a:pPr algn="ctr" defTabSz="685800"/>
              <a:r>
                <a:rPr lang="en-US" sz="2000" dirty="0" smtClean="0">
                  <a:solidFill>
                    <a:srgbClr val="404040"/>
                  </a:solidFill>
                </a:rPr>
                <a:t>Amazon WS</a:t>
              </a:r>
            </a:p>
            <a:p>
              <a:pPr algn="ctr" defTabSz="685800"/>
              <a:r>
                <a:rPr lang="en-US" sz="2000" dirty="0" err="1" smtClean="0">
                  <a:solidFill>
                    <a:srgbClr val="404040"/>
                  </a:solidFill>
                </a:rPr>
                <a:t>Heroku</a:t>
              </a:r>
              <a:endParaRPr lang="en-US" sz="2000" dirty="0" smtClean="0">
                <a:solidFill>
                  <a:srgbClr val="404040"/>
                </a:solidFill>
              </a:endParaRPr>
            </a:p>
            <a:p>
              <a:pPr algn="ctr" defTabSz="685800"/>
              <a:r>
                <a:rPr lang="en-US" sz="2000" dirty="0" smtClean="0">
                  <a:solidFill>
                    <a:srgbClr val="404040"/>
                  </a:solidFill>
                </a:rPr>
                <a:t>Parse</a:t>
              </a:r>
            </a:p>
            <a:p>
              <a:pPr algn="ctr" defTabSz="685800"/>
              <a:r>
                <a:rPr lang="en-US" sz="2000" dirty="0" smtClean="0">
                  <a:solidFill>
                    <a:srgbClr val="404040"/>
                  </a:solidFill>
                </a:rPr>
                <a:t>Private Cloud</a:t>
              </a:r>
            </a:p>
            <a:p>
              <a:pPr algn="ctr" defTabSz="685800"/>
              <a:r>
                <a:rPr lang="en-US" sz="2000" dirty="0" smtClean="0">
                  <a:solidFill>
                    <a:srgbClr val="404040"/>
                  </a:solidFill>
                </a:rPr>
                <a:t>Microsoft Azure</a:t>
              </a:r>
            </a:p>
          </p:txBody>
        </p:sp>
        <p:sp>
          <p:nvSpPr>
            <p:cNvPr id="30" name="Rectangle 29"/>
            <p:cNvSpPr/>
            <p:nvPr/>
          </p:nvSpPr>
          <p:spPr>
            <a:xfrm rot="20673040">
              <a:off x="4910495" y="1273240"/>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srgbClr val="1A1A1A">
                      <a:lumMod val="75000"/>
                      <a:lumOff val="25000"/>
                    </a:srgbClr>
                  </a:solidFill>
                  <a:latin typeface="Segoe Print" panose="02000600000000000000" pitchFamily="2" charset="0"/>
                </a:rPr>
                <a:t>Deploy on </a:t>
              </a:r>
              <a:r>
                <a:rPr lang="en-US" sz="2400" b="1" dirty="0">
                  <a:solidFill>
                    <a:srgbClr val="1A1A1A">
                      <a:lumMod val="75000"/>
                      <a:lumOff val="25000"/>
                    </a:srgbClr>
                  </a:solidFill>
                  <a:latin typeface="Segoe Print" panose="02000600000000000000" pitchFamily="2" charset="0"/>
                </a:rPr>
                <a:t>your</a:t>
              </a:r>
              <a:r>
                <a:rPr lang="en-US" sz="2400" dirty="0">
                  <a:solidFill>
                    <a:srgbClr val="1A1A1A">
                      <a:lumMod val="75000"/>
                      <a:lumOff val="25000"/>
                    </a:srgbClr>
                  </a:solidFill>
                  <a:latin typeface="Segoe Print" panose="02000600000000000000" pitchFamily="2" charset="0"/>
                </a:rPr>
                <a:t> service</a:t>
              </a:r>
            </a:p>
          </p:txBody>
        </p:sp>
      </p:grpSp>
      <p:grpSp>
        <p:nvGrpSpPr>
          <p:cNvPr id="32" name="Group 31"/>
          <p:cNvGrpSpPr/>
          <p:nvPr/>
        </p:nvGrpSpPr>
        <p:grpSpPr>
          <a:xfrm>
            <a:off x="9235757" y="1625054"/>
            <a:ext cx="2468880" cy="4190999"/>
            <a:chOff x="6899081" y="1285004"/>
            <a:chExt cx="2198612" cy="3301733"/>
          </a:xfrm>
        </p:grpSpPr>
        <p:sp>
          <p:nvSpPr>
            <p:cNvPr id="33" name="Rectangle 32"/>
            <p:cNvSpPr/>
            <p:nvPr/>
          </p:nvSpPr>
          <p:spPr>
            <a:xfrm>
              <a:off x="6899081"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2000" dirty="0">
                  <a:solidFill>
                    <a:srgbClr val="1A1A1A">
                      <a:lumMod val="50000"/>
                      <a:lumOff val="50000"/>
                    </a:srgbClr>
                  </a:solidFill>
                </a:rPr>
                <a:t>Release</a:t>
              </a:r>
            </a:p>
          </p:txBody>
        </p:sp>
        <p:sp>
          <p:nvSpPr>
            <p:cNvPr id="34" name="Rectangle 33"/>
            <p:cNvSpPr/>
            <p:nvPr/>
          </p:nvSpPr>
          <p:spPr>
            <a:xfrm rot="597933">
              <a:off x="7419093" y="1285004"/>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srgbClr val="1A1A1A">
                      <a:lumMod val="75000"/>
                      <a:lumOff val="25000"/>
                    </a:srgbClr>
                  </a:solidFill>
                  <a:latin typeface="Segoe Print" panose="02000600000000000000" pitchFamily="2" charset="0"/>
                </a:rPr>
                <a:t>Reach </a:t>
              </a:r>
              <a:r>
                <a:rPr lang="en-US" sz="2400" b="1" dirty="0">
                  <a:solidFill>
                    <a:srgbClr val="1A1A1A">
                      <a:lumMod val="75000"/>
                      <a:lumOff val="25000"/>
                    </a:srgbClr>
                  </a:solidFill>
                  <a:latin typeface="Segoe Print" panose="02000600000000000000" pitchFamily="2" charset="0"/>
                </a:rPr>
                <a:t>Windows</a:t>
              </a:r>
              <a:r>
                <a:rPr lang="en-US" sz="2400" dirty="0">
                  <a:solidFill>
                    <a:srgbClr val="1A1A1A">
                      <a:lumMod val="75000"/>
                      <a:lumOff val="25000"/>
                    </a:srgbClr>
                  </a:solidFill>
                  <a:latin typeface="Segoe Print" panose="02000600000000000000" pitchFamily="2" charset="0"/>
                </a:rPr>
                <a:t> users</a:t>
              </a: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516" y="2467152"/>
              <a:ext cx="1492884" cy="1939490"/>
            </a:xfrm>
            <a:prstGeom prst="rect">
              <a:avLst/>
            </a:prstGeom>
          </p:spPr>
        </p:pic>
      </p:grpSp>
    </p:spTree>
    <p:extLst>
      <p:ext uri="{BB962C8B-B14F-4D97-AF65-F5344CB8AC3E}">
        <p14:creationId xmlns:p14="http://schemas.microsoft.com/office/powerpoint/2010/main" val="2498722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XML Manifest URI Allow </a:t>
            </a:r>
            <a:r>
              <a:rPr lang="en-US" dirty="0" smtClean="0"/>
              <a:t>List</a:t>
            </a:r>
            <a:endParaRPr lang="en-US" dirty="0"/>
          </a:p>
        </p:txBody>
      </p:sp>
      <p:sp>
        <p:nvSpPr>
          <p:cNvPr id="4" name="Content Placeholder 2"/>
          <p:cNvSpPr txBox="1">
            <a:spLocks/>
          </p:cNvSpPr>
          <p:nvPr/>
        </p:nvSpPr>
        <p:spPr>
          <a:xfrm>
            <a:off x="1250869" y="2129110"/>
            <a:ext cx="9937104" cy="308719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720" b="1" dirty="0" err="1"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WindowsRuntimeAccess</a:t>
            </a:r>
            <a:r>
              <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r>
              <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2720" b="1" dirty="0" smtClean="0">
                <a:solidFill>
                  <a:srgbClr val="00B050"/>
                </a:solidFill>
                <a:latin typeface="Consolas" panose="020B0609020204030204" pitchFamily="49" charset="0"/>
                <a:cs typeface="Consolas" panose="020B0609020204030204" pitchFamily="49" charset="0"/>
              </a:rPr>
              <a:t>all</a:t>
            </a:r>
            <a:r>
              <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Match="</a:t>
            </a:r>
            <a:r>
              <a:rPr lang="en-US" sz="2720" b="1" dirty="0" smtClean="0">
                <a:solidFill>
                  <a:srgbClr val="00B0F0"/>
                </a:solidFill>
                <a:latin typeface="Consolas" panose="020B0609020204030204" pitchFamily="49" charset="0"/>
                <a:cs typeface="Consolas" panose="020B0609020204030204" pitchFamily="49" charset="0"/>
              </a:rPr>
              <a:t>https://*.websites.net</a:t>
            </a:r>
            <a:r>
              <a:rPr lang="en-US" sz="2720" dirty="0" smtClean="0">
                <a:solidFill>
                  <a:srgbClr val="00B0F0"/>
                </a:solidFill>
                <a:latin typeface="Consolas" panose="020B0609020204030204" pitchFamily="49" charset="0"/>
                <a:cs typeface="Consolas" panose="020B0609020204030204" pitchFamily="49" charset="0"/>
              </a:rPr>
              <a:t>/</a:t>
            </a:r>
            <a:r>
              <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r>
              <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2720" b="1" dirty="0" err="1" smtClean="0">
                <a:solidFill>
                  <a:srgbClr val="FFC000"/>
                </a:solidFill>
                <a:latin typeface="Consolas" panose="020B0609020204030204" pitchFamily="49" charset="0"/>
                <a:cs typeface="Consolas" panose="020B0609020204030204" pitchFamily="49" charset="0"/>
              </a:rPr>
              <a:t>allowForWebOnly</a:t>
            </a:r>
            <a:r>
              <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Match=</a:t>
            </a:r>
            <a:r>
              <a:rPr lang="en-US" sz="2720" b="1" dirty="0" smtClean="0">
                <a:solidFill>
                  <a:srgbClr val="00B0F0"/>
                </a:solidFill>
                <a:latin typeface="Consolas" panose="020B0609020204030204" pitchFamily="49" charset="0"/>
                <a:cs typeface="Consolas" panose="020B0609020204030204" pitchFamily="49" charset="0"/>
                <a:hlinkClick r:id="rId2"/>
              </a:rPr>
              <a:t>https://*.website.net/</a:t>
            </a:r>
            <a:endPar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endParaRPr>
          </a:p>
          <a:p>
            <a:pPr lvl="1"/>
            <a:r>
              <a:rPr lang="en-US" sz="1904"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Developers can control the Universal APIs they want to expose </a:t>
            </a:r>
          </a:p>
          <a:p>
            <a:r>
              <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2720" b="1" dirty="0" smtClean="0">
                <a:solidFill>
                  <a:srgbClr val="FF0000"/>
                </a:solidFill>
                <a:latin typeface="Consolas" panose="020B0609020204030204" pitchFamily="49" charset="0"/>
                <a:cs typeface="Consolas" panose="020B0609020204030204" pitchFamily="49" charset="0"/>
              </a:rPr>
              <a:t>none</a:t>
            </a:r>
            <a:r>
              <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Match="</a:t>
            </a:r>
            <a:r>
              <a:rPr lang="en-US" sz="2720" b="1" dirty="0" smtClean="0">
                <a:solidFill>
                  <a:srgbClr val="00B0F0"/>
                </a:solidFill>
                <a:latin typeface="Consolas" panose="020B0609020204030204" pitchFamily="49" charset="0"/>
                <a:cs typeface="Consolas" panose="020B0609020204030204" pitchFamily="49" charset="0"/>
              </a:rPr>
              <a:t>http://ads.website.net/</a:t>
            </a:r>
            <a:r>
              <a:rPr lang="en-US" sz="272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pPr lvl="1"/>
            <a:r>
              <a:rPr lang="en-US" sz="1904"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Default is no access</a:t>
            </a:r>
            <a:endParaRPr lang="en-US" sz="1904"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5177034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7200" dirty="0" smtClean="0"/>
              <a:t>Packaged JavaScript Apps</a:t>
            </a:r>
            <a:endParaRPr lang="en-US" sz="7200" dirty="0"/>
          </a:p>
        </p:txBody>
      </p:sp>
    </p:spTree>
    <p:extLst>
      <p:ext uri="{BB962C8B-B14F-4D97-AF65-F5344CB8AC3E}">
        <p14:creationId xmlns:p14="http://schemas.microsoft.com/office/powerpoint/2010/main" val="95837834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665893"/>
          </a:xfrm>
        </p:spPr>
        <p:txBody>
          <a:bodyPr/>
          <a:lstStyle/>
          <a:p>
            <a:r>
              <a:rPr lang="en-US" dirty="0" smtClean="0"/>
              <a:t>Native HTML5/JS apps on Windows</a:t>
            </a:r>
          </a:p>
          <a:p>
            <a:r>
              <a:rPr lang="en-US" dirty="0" smtClean="0"/>
              <a:t>Copy and paste your server code locally</a:t>
            </a:r>
          </a:p>
          <a:p>
            <a:pPr lvl="1"/>
            <a:r>
              <a:rPr lang="en-US" dirty="0" smtClean="0"/>
              <a:t>WebView can still navigate to remote content</a:t>
            </a:r>
          </a:p>
          <a:p>
            <a:r>
              <a:rPr lang="en-US" dirty="0" smtClean="0"/>
              <a:t>Leverage the Edge rendering engine</a:t>
            </a:r>
          </a:p>
          <a:p>
            <a:pPr lvl="1"/>
            <a:r>
              <a:rPr lang="en-US" dirty="0" smtClean="0"/>
              <a:t>Always up-to date</a:t>
            </a:r>
          </a:p>
          <a:p>
            <a:r>
              <a:rPr lang="en-US" dirty="0" smtClean="0"/>
              <a:t>New security model using Content Security Policy</a:t>
            </a:r>
          </a:p>
          <a:p>
            <a:pPr lvl="1"/>
            <a:r>
              <a:rPr lang="en-US" dirty="0" smtClean="0"/>
              <a:t>More frameworks just work</a:t>
            </a:r>
          </a:p>
          <a:p>
            <a:pPr marL="0" indent="0">
              <a:buNone/>
            </a:pPr>
            <a:endParaRPr lang="en-US" dirty="0"/>
          </a:p>
        </p:txBody>
      </p:sp>
      <p:sp>
        <p:nvSpPr>
          <p:cNvPr id="5" name="Title 4"/>
          <p:cNvSpPr>
            <a:spLocks noGrp="1"/>
          </p:cNvSpPr>
          <p:nvPr>
            <p:ph type="title"/>
          </p:nvPr>
        </p:nvSpPr>
        <p:spPr/>
        <p:txBody>
          <a:bodyPr/>
          <a:lstStyle/>
          <a:p>
            <a:r>
              <a:rPr lang="en-US" dirty="0" smtClean="0"/>
              <a:t>Packaged JavaScript Apps</a:t>
            </a:r>
            <a:endParaRPr lang="en-US" dirty="0"/>
          </a:p>
        </p:txBody>
      </p:sp>
    </p:spTree>
    <p:extLst>
      <p:ext uri="{BB962C8B-B14F-4D97-AF65-F5344CB8AC3E}">
        <p14:creationId xmlns:p14="http://schemas.microsoft.com/office/powerpoint/2010/main" val="192902938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WebView Control</a:t>
            </a:r>
            <a:endParaRPr lang="en-US" dirty="0"/>
          </a:p>
        </p:txBody>
      </p:sp>
    </p:spTree>
    <p:extLst>
      <p:ext uri="{BB962C8B-B14F-4D97-AF65-F5344CB8AC3E}">
        <p14:creationId xmlns:p14="http://schemas.microsoft.com/office/powerpoint/2010/main" val="28917763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717941"/>
          </a:xfrm>
        </p:spPr>
        <p:txBody>
          <a:bodyPr/>
          <a:lstStyle/>
          <a:p>
            <a:r>
              <a:rPr lang="en-US" dirty="0" smtClean="0"/>
              <a:t>Uses the always current Edge rendering engine</a:t>
            </a:r>
          </a:p>
          <a:p>
            <a:pPr lvl="1"/>
            <a:r>
              <a:rPr lang="en-US" dirty="0" smtClean="0"/>
              <a:t>Great for HTML5 and the modern web</a:t>
            </a:r>
          </a:p>
          <a:p>
            <a:r>
              <a:rPr lang="en-US" dirty="0" smtClean="0"/>
              <a:t>Rich API Set</a:t>
            </a:r>
          </a:p>
          <a:p>
            <a:pPr lvl="1"/>
            <a:r>
              <a:rPr lang="en-US" dirty="0" smtClean="0"/>
              <a:t>Aimed towards a powerful in App Browser for UAP Apps</a:t>
            </a:r>
          </a:p>
          <a:p>
            <a:pPr lvl="1"/>
            <a:r>
              <a:rPr lang="en-US" dirty="0" smtClean="0"/>
              <a:t>Improved App to WebView communication</a:t>
            </a:r>
          </a:p>
          <a:p>
            <a:r>
              <a:rPr lang="en-US" dirty="0" smtClean="0"/>
              <a:t>Improved app performance and responsiveness</a:t>
            </a:r>
          </a:p>
          <a:p>
            <a:pPr lvl="1"/>
            <a:r>
              <a:rPr lang="en-US" dirty="0" smtClean="0"/>
              <a:t>WebView is now off the UI thread</a:t>
            </a:r>
            <a:endParaRPr lang="en-US" dirty="0"/>
          </a:p>
        </p:txBody>
      </p:sp>
      <p:sp>
        <p:nvSpPr>
          <p:cNvPr id="3" name="Title 2"/>
          <p:cNvSpPr>
            <a:spLocks noGrp="1"/>
          </p:cNvSpPr>
          <p:nvPr>
            <p:ph type="title"/>
          </p:nvPr>
        </p:nvSpPr>
        <p:spPr/>
        <p:txBody>
          <a:bodyPr/>
          <a:lstStyle/>
          <a:p>
            <a:r>
              <a:rPr lang="en-US" dirty="0" smtClean="0"/>
              <a:t>WebView Control</a:t>
            </a:r>
            <a:endParaRPr lang="en-US" dirty="0"/>
          </a:p>
        </p:txBody>
      </p:sp>
      <p:pic>
        <p:nvPicPr>
          <p:cNvPr id="5" name="Picture 4"/>
          <p:cNvPicPr>
            <a:picLocks noChangeAspect="1"/>
          </p:cNvPicPr>
          <p:nvPr/>
        </p:nvPicPr>
        <p:blipFill>
          <a:blip r:embed="rId2"/>
          <a:stretch>
            <a:fillRect/>
          </a:stretch>
        </p:blipFill>
        <p:spPr>
          <a:xfrm>
            <a:off x="7056437" y="4564062"/>
            <a:ext cx="4038600" cy="2254165"/>
          </a:xfrm>
          <a:prstGeom prst="rect">
            <a:avLst/>
          </a:prstGeom>
        </p:spPr>
      </p:pic>
    </p:spTree>
    <p:extLst>
      <p:ext uri="{BB962C8B-B14F-4D97-AF65-F5344CB8AC3E}">
        <p14:creationId xmlns:p14="http://schemas.microsoft.com/office/powerpoint/2010/main" val="219728247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83593"/>
          </a:xfrm>
        </p:spPr>
        <p:txBody>
          <a:bodyPr/>
          <a:lstStyle/>
          <a:p>
            <a:r>
              <a:rPr lang="en-US" dirty="0" err="1" smtClean="0"/>
              <a:t>AddWebAllowedObject</a:t>
            </a:r>
            <a:r>
              <a:rPr lang="en-US" dirty="0" smtClean="0"/>
              <a:t> API</a:t>
            </a:r>
          </a:p>
          <a:p>
            <a:pPr lvl="1"/>
            <a:r>
              <a:rPr lang="en-US" dirty="0" smtClean="0"/>
              <a:t>Enables smooth interaction between the application and the WebView Control</a:t>
            </a:r>
          </a:p>
          <a:p>
            <a:pPr lvl="1"/>
            <a:r>
              <a:rPr lang="en-US" dirty="0" smtClean="0"/>
              <a:t>Developers are able to directly inject a native C#/C++ object into the script engine</a:t>
            </a:r>
          </a:p>
        </p:txBody>
      </p:sp>
      <p:sp>
        <p:nvSpPr>
          <p:cNvPr id="3" name="Title 2"/>
          <p:cNvSpPr>
            <a:spLocks noGrp="1"/>
          </p:cNvSpPr>
          <p:nvPr>
            <p:ph type="title"/>
          </p:nvPr>
        </p:nvSpPr>
        <p:spPr/>
        <p:txBody>
          <a:bodyPr/>
          <a:lstStyle/>
          <a:p>
            <a:r>
              <a:rPr lang="en-US" dirty="0" smtClean="0"/>
              <a:t>WebView Control – New API</a:t>
            </a:r>
            <a:endParaRPr lang="en-US" dirty="0"/>
          </a:p>
        </p:txBody>
      </p:sp>
      <p:sp>
        <p:nvSpPr>
          <p:cNvPr id="4" name="Rectangle 3"/>
          <p:cNvSpPr/>
          <p:nvPr/>
        </p:nvSpPr>
        <p:spPr>
          <a:xfrm>
            <a:off x="2027237" y="3344862"/>
            <a:ext cx="8189140" cy="2714878"/>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8000"/>
                </a:solidFill>
                <a:highlight>
                  <a:srgbClr val="FFFFFF"/>
                </a:highlight>
                <a:latin typeface="Consolas" panose="020B0609020204030204" pitchFamily="49" charset="0"/>
              </a:rPr>
              <a:t>// Injecting the Object:</a:t>
            </a:r>
            <a:endParaRPr lang="en-US"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notification=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Notification.ToastClass</a:t>
            </a:r>
            <a:r>
              <a:rPr lang="en-US" sz="1600"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sz="1600" dirty="0" err="1">
                <a:solidFill>
                  <a:srgbClr val="000000"/>
                </a:solidFill>
                <a:highlight>
                  <a:srgbClr val="FFFFFF"/>
                </a:highlight>
                <a:latin typeface="Consolas" panose="020B0609020204030204" pitchFamily="49" charset="0"/>
              </a:rPr>
              <a:t>webview.addWebAllowedObject</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UniversalWindowsAPIs</a:t>
            </a:r>
            <a:r>
              <a:rPr lang="en-US" sz="1600" dirty="0">
                <a:solidFill>
                  <a:srgbClr val="A31515"/>
                </a:solidFill>
                <a:highlight>
                  <a:srgbClr val="FFFFFF"/>
                </a:highlight>
                <a:latin typeface="Consolas" panose="020B0609020204030204" pitchFamily="49" charset="0"/>
              </a:rPr>
              <a:t> </a:t>
            </a:r>
            <a:r>
              <a:rPr lang="en-US" sz="1600" dirty="0" smtClean="0">
                <a:solidFill>
                  <a:srgbClr val="A31515"/>
                </a:solidFill>
                <a:highlight>
                  <a:srgbClr val="FFFFFF"/>
                </a:highlight>
                <a:latin typeface="Consolas" panose="020B0609020204030204" pitchFamily="49" charset="0"/>
              </a:rPr>
              <a:t>"</a:t>
            </a:r>
            <a:r>
              <a:rPr lang="en-US" sz="1600" dirty="0" smtClean="0">
                <a:solidFill>
                  <a:srgbClr val="000000"/>
                </a:solidFill>
                <a:highlight>
                  <a:srgbClr val="FFFFFF"/>
                </a:highlight>
                <a:latin typeface="Consolas" panose="020B0609020204030204" pitchFamily="49" charset="0"/>
              </a:rPr>
              <a:t>, notification);</a:t>
            </a:r>
            <a:endParaRPr lang="en-US" dirty="0">
              <a:solidFill>
                <a:srgbClr val="000000"/>
              </a:solidFill>
              <a:highlight>
                <a:srgbClr val="FFFFFF"/>
              </a:highlight>
              <a:latin typeface="Consolas" panose="020B0609020204030204" pitchFamily="49" charset="0"/>
            </a:endParaRPr>
          </a:p>
          <a:p>
            <a:endParaRPr lang="en-US" sz="1600" dirty="0">
              <a:solidFill>
                <a:srgbClr val="008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Calling from WebView:</a:t>
            </a:r>
            <a:endParaRPr lang="en-US"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notification= </a:t>
            </a:r>
            <a:r>
              <a:rPr lang="en-US" sz="1600" dirty="0" err="1" smtClean="0">
                <a:solidFill>
                  <a:srgbClr val="000000"/>
                </a:solidFill>
                <a:highlight>
                  <a:srgbClr val="FFFFFF"/>
                </a:highlight>
                <a:latin typeface="Consolas" panose="020B0609020204030204" pitchFamily="49" charset="0"/>
              </a:rPr>
              <a:t>window.notification</a:t>
            </a:r>
            <a:r>
              <a:rPr lang="en-US" sz="1600"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notification) </a:t>
            </a:r>
            <a:r>
              <a:rPr lang="en-US" sz="1600"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notification.toastMessage</a:t>
            </a:r>
            <a:r>
              <a:rPr lang="en-US" sz="1600" dirty="0" smtClean="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'Hello World'</a:t>
            </a:r>
            <a:r>
              <a:rPr lang="en-US" sz="1600" dirty="0">
                <a:solidFill>
                  <a:srgbClr val="000000"/>
                </a:solidFill>
                <a:highlight>
                  <a:srgbClr val="FFFFFF"/>
                </a:highlight>
                <a:latin typeface="Consolas" panose="020B0609020204030204" pitchFamily="49" charset="0"/>
              </a:rPr>
              <a:t>, 0);</a:t>
            </a:r>
            <a:endParaRPr lang="en-US"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39849604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27864"/>
          </a:xfrm>
        </p:spPr>
        <p:txBody>
          <a:bodyPr/>
          <a:lstStyle/>
          <a:p>
            <a:r>
              <a:rPr lang="en-US" sz="3200" dirty="0" smtClean="0"/>
              <a:t>Improved communication between Application and Web Content</a:t>
            </a:r>
            <a:endParaRPr lang="en-US" sz="3200" dirty="0"/>
          </a:p>
        </p:txBody>
      </p:sp>
      <p:sp>
        <p:nvSpPr>
          <p:cNvPr id="3" name="Title 2"/>
          <p:cNvSpPr>
            <a:spLocks noGrp="1"/>
          </p:cNvSpPr>
          <p:nvPr>
            <p:ph type="title"/>
          </p:nvPr>
        </p:nvSpPr>
        <p:spPr/>
        <p:txBody>
          <a:bodyPr/>
          <a:lstStyle/>
          <a:p>
            <a:r>
              <a:rPr lang="en-US" dirty="0" err="1" smtClean="0"/>
              <a:t>AddWebAllowedObject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37" y="3040062"/>
            <a:ext cx="4230595" cy="2745684"/>
          </a:xfrm>
          <a:prstGeom prst="rect">
            <a:avLst/>
          </a:prstGeom>
        </p:spPr>
      </p:pic>
      <p:sp>
        <p:nvSpPr>
          <p:cNvPr id="5" name="TextBox 4"/>
          <p:cNvSpPr txBox="1"/>
          <p:nvPr/>
        </p:nvSpPr>
        <p:spPr>
          <a:xfrm>
            <a:off x="3812226" y="2412198"/>
            <a:ext cx="481202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rgbClr val="404040"/>
                    </a:gs>
                    <a:gs pos="30000">
                      <a:srgbClr val="404040"/>
                    </a:gs>
                  </a:gsLst>
                  <a:lin ang="5400000" scaled="0"/>
                </a:gradFill>
              </a:rPr>
              <a:t>Without </a:t>
            </a:r>
            <a:r>
              <a:rPr lang="en-US" sz="2400" dirty="0" err="1" smtClean="0">
                <a:gradFill>
                  <a:gsLst>
                    <a:gs pos="2917">
                      <a:srgbClr val="404040"/>
                    </a:gs>
                    <a:gs pos="30000">
                      <a:srgbClr val="404040"/>
                    </a:gs>
                  </a:gsLst>
                  <a:lin ang="5400000" scaled="0"/>
                </a:gradFill>
              </a:rPr>
              <a:t>AddWebAllowedObject</a:t>
            </a:r>
            <a:endParaRPr lang="en-US" sz="2400" dirty="0" smtClean="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307409526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27864"/>
          </a:xfrm>
        </p:spPr>
        <p:txBody>
          <a:bodyPr/>
          <a:lstStyle/>
          <a:p>
            <a:r>
              <a:rPr lang="en-US" sz="3200" dirty="0" smtClean="0"/>
              <a:t>Improved communication between Application and Web Content</a:t>
            </a:r>
            <a:endParaRPr lang="en-US" sz="3200" dirty="0"/>
          </a:p>
        </p:txBody>
      </p:sp>
      <p:sp>
        <p:nvSpPr>
          <p:cNvPr id="3" name="Title 2"/>
          <p:cNvSpPr>
            <a:spLocks noGrp="1"/>
          </p:cNvSpPr>
          <p:nvPr>
            <p:ph type="title"/>
          </p:nvPr>
        </p:nvSpPr>
        <p:spPr/>
        <p:txBody>
          <a:bodyPr/>
          <a:lstStyle/>
          <a:p>
            <a:r>
              <a:rPr lang="en-US" dirty="0" err="1" smtClean="0"/>
              <a:t>AddWebAllowedObject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37" y="3040062"/>
            <a:ext cx="4230595" cy="2745684"/>
          </a:xfrm>
          <a:prstGeom prst="rect">
            <a:avLst/>
          </a:prstGeom>
        </p:spPr>
      </p:pic>
      <p:sp>
        <p:nvSpPr>
          <p:cNvPr id="5" name="TextBox 4"/>
          <p:cNvSpPr txBox="1"/>
          <p:nvPr/>
        </p:nvSpPr>
        <p:spPr>
          <a:xfrm>
            <a:off x="3985877" y="2422727"/>
            <a:ext cx="42670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rgbClr val="404040"/>
                    </a:gs>
                    <a:gs pos="30000">
                      <a:srgbClr val="404040"/>
                    </a:gs>
                  </a:gsLst>
                  <a:lin ang="5400000" scaled="0"/>
                </a:gradFill>
              </a:rPr>
              <a:t>With </a:t>
            </a:r>
            <a:r>
              <a:rPr lang="en-US" sz="2400" dirty="0" err="1" smtClean="0">
                <a:gradFill>
                  <a:gsLst>
                    <a:gs pos="2917">
                      <a:srgbClr val="404040"/>
                    </a:gs>
                    <a:gs pos="30000">
                      <a:srgbClr val="404040"/>
                    </a:gs>
                  </a:gsLst>
                  <a:lin ang="5400000" scaled="0"/>
                </a:gradFill>
              </a:rPr>
              <a:t>AddWebAllowedObject</a:t>
            </a:r>
            <a:endParaRPr lang="en-US" sz="2400" dirty="0" smtClean="0">
              <a:gradFill>
                <a:gsLst>
                  <a:gs pos="2917">
                    <a:srgbClr val="404040"/>
                  </a:gs>
                  <a:gs pos="30000">
                    <a:srgbClr val="404040"/>
                  </a:gs>
                </a:gsLst>
                <a:lin ang="5400000" scaled="0"/>
              </a:gradFill>
            </a:endParaRPr>
          </a:p>
        </p:txBody>
      </p:sp>
      <p:grpSp>
        <p:nvGrpSpPr>
          <p:cNvPr id="6" name="Group 5"/>
          <p:cNvGrpSpPr/>
          <p:nvPr/>
        </p:nvGrpSpPr>
        <p:grpSpPr>
          <a:xfrm>
            <a:off x="4008754" y="3061119"/>
            <a:ext cx="4230595" cy="2745684"/>
            <a:chOff x="704744" y="1739133"/>
            <a:chExt cx="5753903" cy="37343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44" y="1739133"/>
              <a:ext cx="5753903" cy="3734321"/>
            </a:xfrm>
            <a:prstGeom prst="rect">
              <a:avLst/>
            </a:prstGeom>
          </p:spPr>
        </p:pic>
        <p:sp>
          <p:nvSpPr>
            <p:cNvPr id="8" name="Rectangle 7"/>
            <p:cNvSpPr/>
            <p:nvPr/>
          </p:nvSpPr>
          <p:spPr bwMode="auto">
            <a:xfrm>
              <a:off x="1275231" y="2014742"/>
              <a:ext cx="2468160" cy="4296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pPr>
              <a:r>
                <a:rPr lang="en-US" sz="1400" b="1" dirty="0">
                  <a:solidFill>
                    <a:prstClr val="black">
                      <a:lumMod val="75000"/>
                    </a:prstClr>
                  </a:solidFill>
                  <a:ea typeface="Segoe UI" pitchFamily="34" charset="0"/>
                  <a:cs typeface="Segoe UI" pitchFamily="34" charset="0"/>
                </a:rPr>
                <a:t>Windows 10 App</a:t>
              </a:r>
            </a:p>
          </p:txBody>
        </p:sp>
        <p:sp>
          <p:nvSpPr>
            <p:cNvPr id="9" name="Rectangle 8"/>
            <p:cNvSpPr/>
            <p:nvPr/>
          </p:nvSpPr>
          <p:spPr bwMode="auto">
            <a:xfrm>
              <a:off x="858928" y="2516392"/>
              <a:ext cx="5318411" cy="248342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51114" y="1899755"/>
              <a:ext cx="165020" cy="3286199"/>
            </a:xfrm>
            <a:prstGeom prst="rect">
              <a:avLst/>
            </a:prstGeom>
            <a:solidFill>
              <a:srgbClr val="3D3D3D"/>
            </a:solidFill>
            <a:ln>
              <a:solidFill>
                <a:srgbClr val="34343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p:cNvPicPr>
            <a:picLocks noChangeAspect="1"/>
          </p:cNvPicPr>
          <p:nvPr/>
        </p:nvPicPr>
        <p:blipFill>
          <a:blip r:embed="rId3"/>
          <a:stretch>
            <a:fillRect/>
          </a:stretch>
        </p:blipFill>
        <p:spPr>
          <a:xfrm>
            <a:off x="5578287" y="4056280"/>
            <a:ext cx="2156281" cy="1387582"/>
          </a:xfrm>
          <a:prstGeom prst="rect">
            <a:avLst/>
          </a:prstGeom>
          <a:ln w="38100">
            <a:solidFill>
              <a:srgbClr val="7030A0"/>
            </a:solidFill>
          </a:ln>
        </p:spPr>
      </p:pic>
      <p:sp>
        <p:nvSpPr>
          <p:cNvPr id="12" name="TextBox 11"/>
          <p:cNvSpPr txBox="1"/>
          <p:nvPr/>
        </p:nvSpPr>
        <p:spPr>
          <a:xfrm>
            <a:off x="484838" y="4458939"/>
            <a:ext cx="4778038" cy="615522"/>
          </a:xfrm>
          <a:prstGeom prst="rect">
            <a:avLst/>
          </a:prstGeom>
          <a:solidFill>
            <a:srgbClr val="FFC000"/>
          </a:solidFill>
        </p:spPr>
        <p:txBody>
          <a:bodyPr wrap="square" lIns="179285" tIns="143428" rIns="179285" bIns="143428" rtlCol="0">
            <a:spAutoFit/>
          </a:bodyPr>
          <a:lstStyle/>
          <a:p>
            <a:pPr algn="ctr">
              <a:lnSpc>
                <a:spcPct val="90000"/>
              </a:lnSpc>
              <a:spcAft>
                <a:spcPts val="588"/>
              </a:spcAft>
            </a:pPr>
            <a:r>
              <a:rPr lang="en-US" sz="2353" b="1" dirty="0">
                <a:gradFill>
                  <a:gsLst>
                    <a:gs pos="2917">
                      <a:srgbClr val="404040"/>
                    </a:gs>
                    <a:gs pos="30000">
                      <a:srgbClr val="404040"/>
                    </a:gs>
                  </a:gsLst>
                  <a:lin ang="5400000" scaled="0"/>
                </a:gradFill>
              </a:rPr>
              <a:t>C#/C++ --</a:t>
            </a:r>
            <a:r>
              <a:rPr lang="en-US" sz="2353" b="1" dirty="0" err="1">
                <a:gradFill>
                  <a:gsLst>
                    <a:gs pos="2917">
                      <a:srgbClr val="404040"/>
                    </a:gs>
                    <a:gs pos="30000">
                      <a:srgbClr val="404040"/>
                    </a:gs>
                  </a:gsLst>
                  <a:lin ang="5400000" scaled="0"/>
                </a:gradFill>
              </a:rPr>
              <a:t>sharedObject</a:t>
            </a:r>
            <a:r>
              <a:rPr lang="en-US" sz="2353" b="1" dirty="0">
                <a:gradFill>
                  <a:gsLst>
                    <a:gs pos="2917">
                      <a:srgbClr val="404040"/>
                    </a:gs>
                    <a:gs pos="30000">
                      <a:srgbClr val="404040"/>
                    </a:gs>
                  </a:gsLst>
                  <a:lin ang="5400000" scaled="0"/>
                </a:gradFill>
              </a:rPr>
              <a:t>() -- JS</a:t>
            </a:r>
          </a:p>
        </p:txBody>
      </p:sp>
      <p:sp>
        <p:nvSpPr>
          <p:cNvPr id="13" name="Arc 12"/>
          <p:cNvSpPr/>
          <p:nvPr/>
        </p:nvSpPr>
        <p:spPr>
          <a:xfrm rot="327658">
            <a:off x="786052" y="3827272"/>
            <a:ext cx="4369756" cy="1204526"/>
          </a:xfrm>
          <a:prstGeom prst="arc">
            <a:avLst>
              <a:gd name="adj1" fmla="val 10847347"/>
              <a:gd name="adj2" fmla="val 21161200"/>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404040"/>
              </a:solidFill>
            </a:endParaRPr>
          </a:p>
        </p:txBody>
      </p:sp>
      <p:sp>
        <p:nvSpPr>
          <p:cNvPr id="14" name="Arc 13"/>
          <p:cNvSpPr/>
          <p:nvPr/>
        </p:nvSpPr>
        <p:spPr>
          <a:xfrm rot="11027810">
            <a:off x="554042" y="4460278"/>
            <a:ext cx="4369756" cy="1204526"/>
          </a:xfrm>
          <a:prstGeom prst="arc">
            <a:avLst>
              <a:gd name="adj1" fmla="val 10847347"/>
              <a:gd name="adj2" fmla="val 21161200"/>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404040"/>
              </a:solidFill>
            </a:endParaRPr>
          </a:p>
        </p:txBody>
      </p:sp>
    </p:spTree>
    <p:extLst>
      <p:ext uri="{BB962C8B-B14F-4D97-AF65-F5344CB8AC3E}">
        <p14:creationId xmlns:p14="http://schemas.microsoft.com/office/powerpoint/2010/main" val="415785381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77328"/>
          </a:xfrm>
        </p:spPr>
        <p:txBody>
          <a:bodyPr/>
          <a:lstStyle/>
          <a:p>
            <a:r>
              <a:rPr lang="en-US" dirty="0" smtClean="0"/>
              <a:t>New Window Event</a:t>
            </a:r>
          </a:p>
          <a:p>
            <a:pPr lvl="1"/>
            <a:r>
              <a:rPr lang="en-US" dirty="0" smtClean="0"/>
              <a:t>Allows developers to handle content in WebView Attempting to open a new window</a:t>
            </a:r>
            <a:endParaRPr lang="en-US" dirty="0"/>
          </a:p>
        </p:txBody>
      </p:sp>
      <p:sp>
        <p:nvSpPr>
          <p:cNvPr id="3" name="Title 2"/>
          <p:cNvSpPr>
            <a:spLocks noGrp="1"/>
          </p:cNvSpPr>
          <p:nvPr>
            <p:ph type="title"/>
          </p:nvPr>
        </p:nvSpPr>
        <p:spPr/>
        <p:txBody>
          <a:bodyPr/>
          <a:lstStyle/>
          <a:p>
            <a:r>
              <a:rPr lang="en-US" dirty="0" smtClean="0"/>
              <a:t>WebView Control – New Event</a:t>
            </a:r>
            <a:endParaRPr lang="en-US" dirty="0"/>
          </a:p>
        </p:txBody>
      </p:sp>
      <p:sp>
        <p:nvSpPr>
          <p:cNvPr id="4" name="Rectangle 3"/>
          <p:cNvSpPr/>
          <p:nvPr/>
        </p:nvSpPr>
        <p:spPr>
          <a:xfrm>
            <a:off x="2001473" y="3344862"/>
            <a:ext cx="8433530" cy="2735108"/>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FF"/>
                </a:solidFill>
                <a:highlight>
                  <a:srgbClr val="FFFFFF"/>
                </a:highlight>
                <a:latin typeface="Consolas" panose="020B0609020204030204" pitchFamily="49" charset="0"/>
              </a:rPr>
              <a:t>var</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webview</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document.getElementById</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'WebView'</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r>
              <a:rPr lang="en-US" sz="1200" dirty="0">
                <a:solidFill>
                  <a:srgbClr val="008000"/>
                </a:solidFill>
                <a:highlight>
                  <a:srgbClr val="FFFFFF"/>
                </a:highlight>
                <a:latin typeface="Consolas" panose="020B0609020204030204" pitchFamily="49" charset="0"/>
              </a:rPr>
              <a:t>//Subscribe to Event</a:t>
            </a:r>
            <a:endParaRPr lang="en-US" dirty="0">
              <a:solidFill>
                <a:srgbClr val="000000"/>
              </a:solidFill>
              <a:highlight>
                <a:srgbClr val="FFFFFF"/>
              </a:highlight>
              <a:latin typeface="Consolas" panose="020B0609020204030204" pitchFamily="49" charset="0"/>
            </a:endParaRPr>
          </a:p>
          <a:p>
            <a:r>
              <a:rPr lang="en-US" sz="1200" dirty="0" err="1">
                <a:solidFill>
                  <a:srgbClr val="000000"/>
                </a:solidFill>
                <a:highlight>
                  <a:srgbClr val="FFFFFF"/>
                </a:highlight>
                <a:latin typeface="Consolas" panose="020B0609020204030204" pitchFamily="49" charset="0"/>
              </a:rPr>
              <a:t>webview.addEventListener</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 </a:t>
            </a:r>
            <a:r>
              <a:rPr lang="en-US" sz="1200" dirty="0" err="1" smtClean="0">
                <a:solidFill>
                  <a:srgbClr val="A31515"/>
                </a:solidFill>
                <a:highlight>
                  <a:srgbClr val="FFFFFF"/>
                </a:highlight>
                <a:latin typeface="Consolas" panose="020B0609020204030204" pitchFamily="49" charset="0"/>
              </a:rPr>
              <a:t>MSWebViewNewWindowRequested</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handleNewWindow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false</a:t>
            </a:r>
            <a:r>
              <a:rPr lang="en-US" sz="1200"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sz="1200" dirty="0">
                <a:solidFill>
                  <a:srgbClr val="008000"/>
                </a:solidFill>
                <a:highlight>
                  <a:srgbClr val="FFFFFF"/>
                </a:highlight>
                <a:latin typeface="Consolas" panose="020B0609020204030204" pitchFamily="49" charset="0"/>
              </a:rPr>
              <a:t>//Handle </a:t>
            </a:r>
            <a:r>
              <a:rPr lang="en-US" sz="1200" dirty="0" smtClean="0">
                <a:solidFill>
                  <a:srgbClr val="008000"/>
                </a:solidFill>
                <a:highlight>
                  <a:srgbClr val="FFFFFF"/>
                </a:highlight>
                <a:latin typeface="Consolas" panose="020B0609020204030204" pitchFamily="49" charset="0"/>
              </a:rPr>
              <a:t>Event</a:t>
            </a:r>
            <a:endParaRPr lang="en-US"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function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handleNewWindow</a:t>
            </a:r>
            <a:r>
              <a:rPr lang="en-US" sz="1200" dirty="0">
                <a:solidFill>
                  <a:srgbClr val="000000"/>
                </a:solidFill>
                <a:highlight>
                  <a:srgbClr val="FFFFFF"/>
                </a:highlight>
                <a:latin typeface="Consolas" panose="020B0609020204030204" pitchFamily="49" charset="0"/>
              </a:rPr>
              <a:t>(e) {</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e.preventDefault</a:t>
            </a:r>
            <a:r>
              <a:rPr lang="en-US" sz="1200"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//Navigate to the </a:t>
            </a:r>
            <a:r>
              <a:rPr lang="en-US" sz="1200" dirty="0" err="1">
                <a:solidFill>
                  <a:srgbClr val="008000"/>
                </a:solidFill>
                <a:highlight>
                  <a:srgbClr val="FFFFFF"/>
                </a:highlight>
                <a:latin typeface="Consolas" panose="020B0609020204030204" pitchFamily="49" charset="0"/>
              </a:rPr>
              <a:t>url</a:t>
            </a:r>
            <a:r>
              <a:rPr lang="en-US" sz="1200" dirty="0">
                <a:solidFill>
                  <a:srgbClr val="008000"/>
                </a:solidFill>
                <a:highlight>
                  <a:srgbClr val="FFFFFF"/>
                </a:highlight>
                <a:latin typeface="Consolas" panose="020B0609020204030204" pitchFamily="49" charset="0"/>
              </a:rPr>
              <a:t> in the </a:t>
            </a:r>
            <a:r>
              <a:rPr lang="en-US" sz="1200" dirty="0" err="1" smtClean="0">
                <a:solidFill>
                  <a:srgbClr val="008000"/>
                </a:solidFill>
                <a:highlight>
                  <a:srgbClr val="FFFFFF"/>
                </a:highlight>
                <a:latin typeface="Consolas" panose="020B0609020204030204" pitchFamily="49" charset="0"/>
              </a:rPr>
              <a:t>webview</a:t>
            </a:r>
            <a:endParaRPr lang="en-US"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webview.navigate</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e.uri</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a:t>
            </a:r>
            <a:endParaRPr lang="en-US" sz="1200" dirty="0">
              <a:solidFill>
                <a:srgbClr val="FFFFFF"/>
              </a:solidFill>
            </a:endParaRPr>
          </a:p>
        </p:txBody>
      </p:sp>
    </p:spTree>
    <p:extLst>
      <p:ext uri="{BB962C8B-B14F-4D97-AF65-F5344CB8AC3E}">
        <p14:creationId xmlns:p14="http://schemas.microsoft.com/office/powerpoint/2010/main" val="28827691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909" y="206411"/>
            <a:ext cx="11650218" cy="98185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192"/>
            <a:r>
              <a:rPr lang="en-US" sz="3999" dirty="0">
                <a:gradFill>
                  <a:gsLst>
                    <a:gs pos="0">
                      <a:srgbClr val="0078D7"/>
                    </a:gs>
                    <a:gs pos="100000">
                      <a:srgbClr val="0078D7"/>
                    </a:gs>
                  </a:gsLst>
                  <a:lin ang="5400000" scaled="1"/>
                </a:gradFill>
              </a:rPr>
              <a:t>Universal Windows Platform</a:t>
            </a:r>
            <a:endParaRPr lang="en-US" sz="3999" dirty="0">
              <a:gradFill>
                <a:gsLst>
                  <a:gs pos="0">
                    <a:srgbClr val="00188F"/>
                  </a:gs>
                  <a:gs pos="100000">
                    <a:srgbClr val="00188F"/>
                  </a:gs>
                </a:gsLst>
                <a:lin ang="5400000" scaled="1"/>
              </a:gradFill>
            </a:endParaRPr>
          </a:p>
        </p:txBody>
      </p:sp>
      <p:sp>
        <p:nvSpPr>
          <p:cNvPr id="68" name="Rectangle 67"/>
          <p:cNvSpPr/>
          <p:nvPr/>
        </p:nvSpPr>
        <p:spPr>
          <a:xfrm>
            <a:off x="301846" y="775339"/>
            <a:ext cx="9372247" cy="374739"/>
          </a:xfrm>
          <a:prstGeom prst="rect">
            <a:avLst/>
          </a:prstGeom>
        </p:spPr>
        <p:txBody>
          <a:bodyPr wrap="square">
            <a:spAutoFit/>
          </a:bodyPr>
          <a:lstStyle/>
          <a:p>
            <a:pPr defTabSz="914191"/>
            <a:r>
              <a:rPr lang="en-US" dirty="0">
                <a:solidFill>
                  <a:srgbClr val="737373"/>
                </a:solidFill>
              </a:rPr>
              <a:t>Wherever your code was born, you can bring it to Windows</a:t>
            </a:r>
          </a:p>
        </p:txBody>
      </p:sp>
      <p:grpSp>
        <p:nvGrpSpPr>
          <p:cNvPr id="2" name="Group 1"/>
          <p:cNvGrpSpPr/>
          <p:nvPr/>
        </p:nvGrpSpPr>
        <p:grpSpPr>
          <a:xfrm>
            <a:off x="447423" y="1499085"/>
            <a:ext cx="11473705" cy="479430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914191">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914191">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914191">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914191">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Surface Hub</a:t>
                  </a:r>
                </a:p>
              </p:txBody>
            </p:sp>
          </p:grpSp>
          <p:grpSp>
            <p:nvGrpSpPr>
              <p:cNvPr id="52" name="Group 3"/>
              <p:cNvGrpSpPr/>
              <p:nvPr/>
            </p:nvGrpSpPr>
            <p:grpSpPr>
              <a:xfrm>
                <a:off x="4854672" y="2712495"/>
                <a:ext cx="2802257" cy="2743200"/>
                <a:chOff x="4489191" y="2315688"/>
                <a:chExt cx="2802257" cy="2743200"/>
              </a:xfrm>
            </p:grpSpPr>
            <p:sp>
              <p:nvSpPr>
                <p:cNvPr id="55" name="Oval 4"/>
                <p:cNvSpPr/>
                <p:nvPr/>
              </p:nvSpPr>
              <p:spPr>
                <a:xfrm>
                  <a:off x="4489191"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1">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21" tIns="109696" rIns="137121" bIns="109696" rtlCol="0" anchor="ctr">
                  <a:spAutoFit/>
                </a:bodyPr>
                <a:lstStyle/>
                <a:p>
                  <a:pPr algn="ctr" defTabSz="914191">
                    <a:lnSpc>
                      <a:spcPct val="90000"/>
                    </a:lnSpc>
                    <a:spcBef>
                      <a:spcPts val="600"/>
                    </a:spcBef>
                    <a:spcAft>
                      <a:spcPts val="1199"/>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Middleware Partners </a:t>
                </a:r>
                <a:r>
                  <a:rPr lang="en-US" sz="1199"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Game Engine Partners </a:t>
                </a:r>
                <a:r>
                  <a:rPr lang="en-US" sz="1199"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Centennial” </a:t>
                </a:r>
                <a:r>
                  <a:rPr lang="en-US" sz="1199" dirty="0">
                    <a:solidFill>
                      <a:srgbClr val="FFFFFF"/>
                    </a:solidFill>
                    <a:latin typeface="Segoe UI Light"/>
                  </a:rPr>
                  <a:t>(Classic Apps)</a:t>
                </a: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Microsoft Edge HTML Engine</a:t>
                </a: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Cordova Tooling</a:t>
                </a:r>
                <a:r>
                  <a:rPr lang="en-US" sz="1199"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Westminster” </a:t>
                </a:r>
                <a:r>
                  <a:rPr lang="en-US" sz="1199" dirty="0">
                    <a:solidFill>
                      <a:srgbClr val="FFFFFF"/>
                    </a:solidFill>
                    <a:latin typeface="Segoe UI Light"/>
                  </a:rPr>
                  <a:t>(HTML/JS)</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199"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a:t>
                </a:r>
                <a:r>
                  <a:rPr lang="en-US" sz="1199" dirty="0" err="1">
                    <a:solidFill>
                      <a:srgbClr val="FFFFFF"/>
                    </a:solidFill>
                    <a:latin typeface="Segoe Pro Semibold" panose="020B0702040504020203" pitchFamily="34" charset="0"/>
                  </a:rPr>
                  <a:t>Islandwood</a:t>
                </a:r>
                <a:r>
                  <a:rPr lang="en-US" sz="1199" dirty="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214794473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Windows Universal API access using JavaScript</a:t>
            </a:r>
          </a:p>
          <a:p>
            <a:pPr lvl="1"/>
            <a:r>
              <a:rPr lang="en-US" dirty="0" smtClean="0"/>
              <a:t>Just like hosted web apps, WebView can call APIs directly from web code</a:t>
            </a:r>
            <a:endParaRPr lang="en-US" dirty="0"/>
          </a:p>
        </p:txBody>
      </p:sp>
      <p:sp>
        <p:nvSpPr>
          <p:cNvPr id="3" name="Title 2"/>
          <p:cNvSpPr>
            <a:spLocks noGrp="1"/>
          </p:cNvSpPr>
          <p:nvPr>
            <p:ph type="title"/>
          </p:nvPr>
        </p:nvSpPr>
        <p:spPr/>
        <p:txBody>
          <a:bodyPr/>
          <a:lstStyle/>
          <a:p>
            <a:r>
              <a:rPr lang="en-US" dirty="0" smtClean="0"/>
              <a:t>WebView Control</a:t>
            </a:r>
            <a:endParaRPr lang="en-US" dirty="0"/>
          </a:p>
        </p:txBody>
      </p:sp>
      <p:sp>
        <p:nvSpPr>
          <p:cNvPr id="4" name="Rectangle 3"/>
          <p:cNvSpPr/>
          <p:nvPr/>
        </p:nvSpPr>
        <p:spPr>
          <a:xfrm>
            <a:off x="1947666" y="2735262"/>
            <a:ext cx="8541144" cy="2415473"/>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dirty="0">
                <a:solidFill>
                  <a:srgbClr val="EA9C2D"/>
                </a:solidFill>
                <a:latin typeface="Courier New" panose="02070309020205020404" pitchFamily="49" charset="0"/>
                <a:cs typeface="Courier New" panose="02070309020205020404" pitchFamily="49" charset="0"/>
              </a:rPr>
              <a:t>if</a:t>
            </a:r>
            <a:r>
              <a:rPr lang="en-US" dirty="0">
                <a:solidFill>
                  <a:srgbClr val="1A1A1A"/>
                </a:solidFill>
                <a:latin typeface="Courier New" panose="02070309020205020404" pitchFamily="49" charset="0"/>
                <a:cs typeface="Courier New" panose="02070309020205020404" pitchFamily="49" charset="0"/>
              </a:rPr>
              <a:t> </a:t>
            </a:r>
            <a:r>
              <a:rPr lang="en-US" dirty="0" smtClean="0">
                <a:solidFill>
                  <a:srgbClr val="1A1A1A"/>
                </a:solidFill>
                <a:latin typeface="Courier New" panose="02070309020205020404" pitchFamily="49" charset="0"/>
                <a:cs typeface="Courier New" panose="02070309020205020404" pitchFamily="49" charset="0"/>
              </a:rPr>
              <a:t>(</a:t>
            </a:r>
            <a:r>
              <a:rPr lang="en-US" dirty="0" err="1" smtClean="0">
                <a:solidFill>
                  <a:srgbClr val="1A1A1A"/>
                </a:solidFill>
                <a:latin typeface="Courier New" panose="02070309020205020404" pitchFamily="49" charset="0"/>
                <a:cs typeface="Courier New" panose="02070309020205020404" pitchFamily="49" charset="0"/>
              </a:rPr>
              <a:t>window.Windows</a:t>
            </a:r>
            <a:r>
              <a:rPr lang="en-US" dirty="0" smtClean="0">
                <a:solidFill>
                  <a:srgbClr val="1A1A1A"/>
                </a:solidFill>
                <a:latin typeface="Courier New" panose="02070309020205020404" pitchFamily="49" charset="0"/>
                <a:cs typeface="Courier New" panose="02070309020205020404" pitchFamily="49" charset="0"/>
              </a:rPr>
              <a:t>){</a:t>
            </a:r>
            <a:endParaRPr lang="en-US" dirty="0">
              <a:solidFill>
                <a:srgbClr val="1A1A1A"/>
              </a:solidFill>
              <a:latin typeface="Courier New" panose="02070309020205020404" pitchFamily="49" charset="0"/>
              <a:cs typeface="Courier New" panose="02070309020205020404" pitchFamily="49" charset="0"/>
            </a:endParaRPr>
          </a:p>
          <a:p>
            <a:pPr defTabSz="685800"/>
            <a:r>
              <a:rPr lang="en-US" dirty="0">
                <a:solidFill>
                  <a:srgbClr val="FF8C00">
                    <a:lumMod val="75000"/>
                  </a:srgbClr>
                </a:solidFill>
                <a:latin typeface="Courier New" panose="02070309020205020404" pitchFamily="49" charset="0"/>
                <a:cs typeface="Courier New" panose="02070309020205020404" pitchFamily="49" charset="0"/>
              </a:rPr>
              <a:t>	// Create an appointment with 	</a:t>
            </a:r>
            <a:r>
              <a:rPr lang="en-US" dirty="0" err="1">
                <a:solidFill>
                  <a:srgbClr val="BB4AD2"/>
                </a:solidFill>
                <a:latin typeface="Courier New" panose="02070309020205020404" pitchFamily="49" charset="0"/>
                <a:cs typeface="Courier New" panose="02070309020205020404" pitchFamily="49" charset="0"/>
              </a:rPr>
              <a:t>Windows.ApplicationModel.Appointments.Appointment</a:t>
            </a:r>
            <a:r>
              <a:rPr lang="en-US" dirty="0">
                <a:solidFill>
                  <a:srgbClr val="BB4AD2"/>
                </a:solidFill>
                <a:latin typeface="Courier New" panose="02070309020205020404" pitchFamily="49" charset="0"/>
                <a:cs typeface="Courier New" panose="02070309020205020404" pitchFamily="49" charset="0"/>
              </a:rPr>
              <a:t>();</a:t>
            </a:r>
          </a:p>
          <a:p>
            <a:pPr defTabSz="685800"/>
            <a:r>
              <a:rPr lang="en-US" dirty="0">
                <a:solidFill>
                  <a:srgbClr val="1A1A1A"/>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3049847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417" y="-1290"/>
            <a:ext cx="13921308" cy="7607555"/>
          </a:xfrm>
          <a:prstGeom prst="rect">
            <a:avLst/>
          </a:prstGeom>
        </p:spPr>
      </p:pic>
      <p:sp>
        <p:nvSpPr>
          <p:cNvPr id="5" name="Rectangle 4"/>
          <p:cNvSpPr/>
          <p:nvPr/>
        </p:nvSpPr>
        <p:spPr bwMode="auto">
          <a:xfrm>
            <a:off x="0" y="6240462"/>
            <a:ext cx="12436475" cy="754063"/>
          </a:xfrm>
          <a:prstGeom prst="rect">
            <a:avLst/>
          </a:prstGeom>
          <a:solidFill>
            <a:srgbClr val="2ABE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551237" y="6125334"/>
            <a:ext cx="5486400" cy="917575"/>
          </a:xfrm>
        </p:spPr>
        <p:txBody>
          <a:bodyPr/>
          <a:lstStyle/>
          <a:p>
            <a:r>
              <a:rPr lang="en-US" b="1" dirty="0" smtClean="0">
                <a:solidFill>
                  <a:schemeClr val="bg1"/>
                </a:solidFill>
              </a:rPr>
              <a:t>www.manifoldJS.com</a:t>
            </a:r>
            <a:endParaRPr lang="en-US" b="1" dirty="0">
              <a:solidFill>
                <a:schemeClr val="bg1"/>
              </a:solidFill>
            </a:endParaRPr>
          </a:p>
        </p:txBody>
      </p:sp>
    </p:spTree>
    <p:extLst>
      <p:ext uri="{BB962C8B-B14F-4D97-AF65-F5344CB8AC3E}">
        <p14:creationId xmlns:p14="http://schemas.microsoft.com/office/powerpoint/2010/main" val="422379491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7200" dirty="0" smtClean="0"/>
              <a:t>“Real” Cross-Platform Development</a:t>
            </a:r>
            <a:endParaRPr lang="en-US" sz="7200" dirty="0"/>
          </a:p>
        </p:txBody>
      </p:sp>
    </p:spTree>
    <p:extLst>
      <p:ext uri="{BB962C8B-B14F-4D97-AF65-F5344CB8AC3E}">
        <p14:creationId xmlns:p14="http://schemas.microsoft.com/office/powerpoint/2010/main" val="33625221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Silo Approach</a:t>
            </a:r>
            <a:endParaRPr lang="en-US" dirty="0"/>
          </a:p>
        </p:txBody>
      </p:sp>
      <p:pic>
        <p:nvPicPr>
          <p:cNvPr id="12" name="Picture 11" descr="Siloed Approa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833" y="1938880"/>
            <a:ext cx="6399892" cy="3844058"/>
          </a:xfrm>
          <a:prstGeom prst="rect">
            <a:avLst/>
          </a:prstGeom>
        </p:spPr>
      </p:pic>
      <p:sp>
        <p:nvSpPr>
          <p:cNvPr id="3" name="TextBox 2"/>
          <p:cNvSpPr txBox="1"/>
          <p:nvPr/>
        </p:nvSpPr>
        <p:spPr>
          <a:xfrm>
            <a:off x="199292" y="2915423"/>
            <a:ext cx="3276135" cy="1751544"/>
          </a:xfrm>
          <a:prstGeom prst="rect">
            <a:avLst/>
          </a:prstGeom>
          <a:noFill/>
        </p:spPr>
        <p:txBody>
          <a:bodyPr wrap="square" lIns="182854" tIns="146283" rIns="182854" bIns="146283" rtlCol="0">
            <a:spAutoFit/>
          </a:bodyPr>
          <a:lstStyle/>
          <a:p>
            <a:pPr algn="r" defTabSz="932293" fontAlgn="base">
              <a:spcBef>
                <a:spcPct val="0"/>
              </a:spcBef>
              <a:spcAft>
                <a:spcPct val="0"/>
              </a:spcAft>
            </a:pPr>
            <a:r>
              <a:rPr lang="en-US" sz="3199" dirty="0">
                <a:solidFill>
                  <a:srgbClr val="FFFFFF"/>
                </a:solidFill>
                <a:ea typeface="Segoe UI" pitchFamily="34" charset="0"/>
                <a:cs typeface="Segoe UI" pitchFamily="34" charset="0"/>
              </a:rPr>
              <a:t>Build App</a:t>
            </a:r>
          </a:p>
          <a:p>
            <a:pPr algn="r" defTabSz="932293" fontAlgn="base">
              <a:spcBef>
                <a:spcPct val="0"/>
              </a:spcBef>
              <a:spcAft>
                <a:spcPct val="0"/>
              </a:spcAft>
            </a:pPr>
            <a:r>
              <a:rPr lang="en-US" sz="3199" dirty="0">
                <a:solidFill>
                  <a:srgbClr val="FFFFFF"/>
                </a:solidFill>
                <a:ea typeface="Segoe UI" pitchFamily="34" charset="0"/>
                <a:cs typeface="Segoe UI" pitchFamily="34" charset="0"/>
              </a:rPr>
              <a:t>Multiple Times</a:t>
            </a:r>
          </a:p>
          <a:p>
            <a:pPr defTabSz="932597">
              <a:lnSpc>
                <a:spcPct val="90000"/>
              </a:lnSpc>
              <a:spcAft>
                <a:spcPts val="600"/>
              </a:spcAft>
            </a:pPr>
            <a:endParaRPr lang="en-US" sz="3199" dirty="0" err="1">
              <a:gradFill>
                <a:gsLst>
                  <a:gs pos="2917">
                    <a:srgbClr val="FFFFFF"/>
                  </a:gs>
                  <a:gs pos="30000">
                    <a:srgbClr val="FFFFFF"/>
                  </a:gs>
                </a:gsLst>
                <a:lin ang="5400000" scaled="0"/>
              </a:gradFill>
            </a:endParaRPr>
          </a:p>
        </p:txBody>
      </p:sp>
      <p:cxnSp>
        <p:nvCxnSpPr>
          <p:cNvPr id="5" name="Straight Connector 4"/>
          <p:cNvCxnSpPr/>
          <p:nvPr/>
        </p:nvCxnSpPr>
        <p:spPr>
          <a:xfrm>
            <a:off x="4007776" y="1938880"/>
            <a:ext cx="0" cy="3844058"/>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34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74639" y="295274"/>
            <a:ext cx="11889564" cy="917575"/>
          </a:xfrm>
        </p:spPr>
        <p:txBody>
          <a:bodyPr/>
          <a:lstStyle/>
          <a:p>
            <a:r>
              <a:rPr lang="en-US" sz="4800" dirty="0" smtClean="0">
                <a:solidFill>
                  <a:srgbClr val="3F3F3F"/>
                </a:solidFill>
              </a:rPr>
              <a:t>The mobile strategy dilemma</a:t>
            </a:r>
            <a:br>
              <a:rPr lang="en-US" sz="4800" dirty="0" smtClean="0">
                <a:solidFill>
                  <a:srgbClr val="3F3F3F"/>
                </a:solidFill>
              </a:rPr>
            </a:br>
            <a:endParaRPr lang="en-US" sz="3600" dirty="0">
              <a:solidFill>
                <a:srgbClr val="3F3F3F"/>
              </a:solidFill>
            </a:endParaRPr>
          </a:p>
        </p:txBody>
      </p:sp>
      <p:sp>
        <p:nvSpPr>
          <p:cNvPr id="6" name="Pentagon 5"/>
          <p:cNvSpPr/>
          <p:nvPr/>
        </p:nvSpPr>
        <p:spPr bwMode="auto">
          <a:xfrm>
            <a:off x="1161238" y="2450426"/>
            <a:ext cx="1831896" cy="583153"/>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2000" dirty="0" smtClean="0">
                <a:solidFill>
                  <a:srgbClr val="3F3F3F"/>
                </a:solidFill>
                <a:ea typeface="Segoe UI" pitchFamily="34" charset="0"/>
                <a:cs typeface="Segoe UI" pitchFamily="34" charset="0"/>
              </a:rPr>
              <a:t>End user </a:t>
            </a:r>
          </a:p>
          <a:p>
            <a:pPr algn="r" defTabSz="932472" fontAlgn="base">
              <a:lnSpc>
                <a:spcPct val="90000"/>
              </a:lnSpc>
              <a:spcBef>
                <a:spcPct val="0"/>
              </a:spcBef>
              <a:spcAft>
                <a:spcPct val="0"/>
              </a:spcAft>
            </a:pPr>
            <a:r>
              <a:rPr lang="en-US" sz="2000" dirty="0" smtClean="0">
                <a:solidFill>
                  <a:srgbClr val="3F3F3F"/>
                </a:solidFill>
                <a:ea typeface="Segoe UI" pitchFamily="34" charset="0"/>
                <a:cs typeface="Segoe UI" pitchFamily="34" charset="0"/>
              </a:rPr>
              <a:t>experience</a:t>
            </a:r>
          </a:p>
        </p:txBody>
      </p:sp>
      <p:sp>
        <p:nvSpPr>
          <p:cNvPr id="18" name="Pentagon 17"/>
          <p:cNvSpPr/>
          <p:nvPr/>
        </p:nvSpPr>
        <p:spPr bwMode="auto">
          <a:xfrm flipH="1">
            <a:off x="7353487" y="3071400"/>
            <a:ext cx="3515711" cy="837453"/>
          </a:xfrm>
          <a:prstGeom prst="homePlate">
            <a:avLst>
              <a:gd name="adj" fmla="val 3350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ea typeface="Segoe UI" pitchFamily="34" charset="0"/>
                <a:cs typeface="Segoe UI" pitchFamily="34" charset="0"/>
              </a:rPr>
              <a:t>Great apps delivered to </a:t>
            </a:r>
            <a:br>
              <a:rPr lang="en-US" sz="2000" dirty="0" smtClean="0">
                <a:solidFill>
                  <a:srgbClr val="FFFFFF"/>
                </a:solidFill>
                <a:ea typeface="Segoe UI" pitchFamily="34" charset="0"/>
                <a:cs typeface="Segoe UI" pitchFamily="34" charset="0"/>
              </a:rPr>
            </a:br>
            <a:r>
              <a:rPr lang="en-US" sz="2000" dirty="0" smtClean="0">
                <a:solidFill>
                  <a:srgbClr val="FFFFFF"/>
                </a:solidFill>
                <a:ea typeface="Segoe UI" pitchFamily="34" charset="0"/>
                <a:cs typeface="Segoe UI" pitchFamily="34" charset="0"/>
              </a:rPr>
              <a:t>the user’s choice of device</a:t>
            </a:r>
          </a:p>
        </p:txBody>
      </p:sp>
      <p:sp>
        <p:nvSpPr>
          <p:cNvPr id="22" name="Pentagon 21"/>
          <p:cNvSpPr/>
          <p:nvPr/>
        </p:nvSpPr>
        <p:spPr bwMode="auto">
          <a:xfrm flipH="1">
            <a:off x="7388044" y="4521674"/>
            <a:ext cx="3515711" cy="837453"/>
          </a:xfrm>
          <a:prstGeom prst="homePlate">
            <a:avLst>
              <a:gd name="adj" fmla="val 33505"/>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ea typeface="Segoe UI" pitchFamily="34" charset="0"/>
                <a:cs typeface="Segoe UI" pitchFamily="34" charset="0"/>
              </a:rPr>
              <a:t>Development agility to move at mobile speed</a:t>
            </a:r>
          </a:p>
        </p:txBody>
      </p:sp>
      <p:sp>
        <p:nvSpPr>
          <p:cNvPr id="14" name="Pentagon 13"/>
          <p:cNvSpPr/>
          <p:nvPr/>
        </p:nvSpPr>
        <p:spPr bwMode="auto">
          <a:xfrm>
            <a:off x="2778651" y="5557905"/>
            <a:ext cx="4066055" cy="583153"/>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3F3F3F"/>
                </a:solidFill>
                <a:ea typeface="Segoe UI" pitchFamily="34" charset="0"/>
                <a:cs typeface="Segoe UI" pitchFamily="34" charset="0"/>
              </a:rPr>
              <a:t>Better TCO, productivity and</a:t>
            </a:r>
          </a:p>
          <a:p>
            <a:pPr defTabSz="932472" fontAlgn="base">
              <a:lnSpc>
                <a:spcPct val="90000"/>
              </a:lnSpc>
              <a:spcBef>
                <a:spcPct val="0"/>
              </a:spcBef>
              <a:spcAft>
                <a:spcPct val="0"/>
              </a:spcAft>
            </a:pPr>
            <a:r>
              <a:rPr lang="en-US" sz="2000" dirty="0" smtClean="0">
                <a:solidFill>
                  <a:srgbClr val="3F3F3F"/>
                </a:solidFill>
                <a:ea typeface="Segoe UI" pitchFamily="34" charset="0"/>
                <a:cs typeface="Segoe UI" pitchFamily="34" charset="0"/>
              </a:rPr>
              <a:t>Developer Experience</a:t>
            </a:r>
            <a:endParaRPr lang="en-US" sz="2000" dirty="0">
              <a:solidFill>
                <a:srgbClr val="3F3F3F"/>
              </a:solidFill>
              <a:ea typeface="Segoe UI" pitchFamily="34" charset="0"/>
              <a:cs typeface="Segoe UI" pitchFamily="34" charset="0"/>
            </a:endParaRPr>
          </a:p>
        </p:txBody>
      </p:sp>
      <p:sp>
        <p:nvSpPr>
          <p:cNvPr id="15" name="Rectangle 14"/>
          <p:cNvSpPr/>
          <p:nvPr/>
        </p:nvSpPr>
        <p:spPr>
          <a:xfrm>
            <a:off x="6671394" y="5075793"/>
            <a:ext cx="348172" cy="369332"/>
          </a:xfrm>
          <a:prstGeom prst="rect">
            <a:avLst/>
          </a:prstGeom>
        </p:spPr>
        <p:txBody>
          <a:bodyPr wrap="none">
            <a:spAutoFit/>
          </a:bodyPr>
          <a:lstStyle/>
          <a:p>
            <a:pPr defTabSz="932468"/>
            <a:r>
              <a:rPr lang="en-US" b="1" dirty="0">
                <a:solidFill>
                  <a:srgbClr val="EC4F24"/>
                </a:solidFill>
              </a:rPr>
              <a:t>+</a:t>
            </a:r>
          </a:p>
        </p:txBody>
      </p:sp>
      <p:sp>
        <p:nvSpPr>
          <p:cNvPr id="17" name="Rectangle 16"/>
          <p:cNvSpPr/>
          <p:nvPr/>
        </p:nvSpPr>
        <p:spPr>
          <a:xfrm>
            <a:off x="3030809" y="2603661"/>
            <a:ext cx="348172" cy="369332"/>
          </a:xfrm>
          <a:prstGeom prst="rect">
            <a:avLst/>
          </a:prstGeom>
        </p:spPr>
        <p:txBody>
          <a:bodyPr wrap="none">
            <a:spAutoFit/>
          </a:bodyPr>
          <a:lstStyle/>
          <a:p>
            <a:pPr defTabSz="932468"/>
            <a:r>
              <a:rPr lang="en-US" b="1" dirty="0">
                <a:solidFill>
                  <a:srgbClr val="EC4F24"/>
                </a:solidFill>
              </a:rPr>
              <a:t>+</a:t>
            </a:r>
          </a:p>
        </p:txBody>
      </p:sp>
      <p:sp>
        <p:nvSpPr>
          <p:cNvPr id="19" name="Rectangle 18"/>
          <p:cNvSpPr/>
          <p:nvPr/>
        </p:nvSpPr>
        <p:spPr>
          <a:xfrm>
            <a:off x="3042952" y="5051451"/>
            <a:ext cx="277640" cy="369332"/>
          </a:xfrm>
          <a:prstGeom prst="rect">
            <a:avLst/>
          </a:prstGeom>
        </p:spPr>
        <p:txBody>
          <a:bodyPr wrap="none">
            <a:spAutoFit/>
          </a:bodyPr>
          <a:lstStyle/>
          <a:p>
            <a:pPr defTabSz="932468"/>
            <a:r>
              <a:rPr lang="en-US" b="1" dirty="0" smtClean="0">
                <a:solidFill>
                  <a:srgbClr val="EC4F24"/>
                </a:solidFill>
              </a:rPr>
              <a:t>-</a:t>
            </a:r>
            <a:endParaRPr lang="en-US" b="1" dirty="0">
              <a:solidFill>
                <a:srgbClr val="EC4F24"/>
              </a:solidFill>
            </a:endParaRPr>
          </a:p>
        </p:txBody>
      </p:sp>
      <p:grpSp>
        <p:nvGrpSpPr>
          <p:cNvPr id="4" name="Group 3"/>
          <p:cNvGrpSpPr/>
          <p:nvPr/>
        </p:nvGrpSpPr>
        <p:grpSpPr>
          <a:xfrm>
            <a:off x="2980276" y="2464973"/>
            <a:ext cx="4245286" cy="3021983"/>
            <a:chOff x="4541819" y="2687676"/>
            <a:chExt cx="3178541" cy="2391590"/>
          </a:xfrm>
        </p:grpSpPr>
        <p:cxnSp>
          <p:nvCxnSpPr>
            <p:cNvPr id="16" name="Straight Connector 15"/>
            <p:cNvCxnSpPr/>
            <p:nvPr/>
          </p:nvCxnSpPr>
          <p:spPr>
            <a:xfrm flipH="1" flipV="1">
              <a:off x="7593216" y="2805116"/>
              <a:ext cx="9884" cy="2239943"/>
            </a:xfrm>
            <a:prstGeom prst="line">
              <a:avLst/>
            </a:prstGeom>
            <a:ln w="19050" cmpd="sng">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41820" y="2805115"/>
              <a:ext cx="3051397" cy="0"/>
            </a:xfrm>
            <a:prstGeom prst="line">
              <a:avLst/>
            </a:prstGeom>
            <a:ln w="19050" cmpd="sng">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4541819" y="2687676"/>
              <a:ext cx="16934" cy="2391590"/>
            </a:xfrm>
            <a:prstGeom prst="straightConnector1">
              <a:avLst/>
            </a:prstGeom>
            <a:ln w="76200" cmpd="sng">
              <a:solidFill>
                <a:schemeClr val="accent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4549209" y="5048005"/>
              <a:ext cx="3171151" cy="0"/>
            </a:xfrm>
            <a:prstGeom prst="straightConnector1">
              <a:avLst/>
            </a:prstGeom>
            <a:ln w="76200" cmpd="sng">
              <a:solidFill>
                <a:schemeClr val="accent2"/>
              </a:solidFill>
              <a:headEnd type="non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977158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Microsoft supports your choice</a:t>
            </a:r>
            <a:endParaRPr lang="en-US" dirty="0">
              <a:solidFill>
                <a:schemeClr val="tx1"/>
              </a:solidFill>
            </a:endParaRPr>
          </a:p>
        </p:txBody>
      </p:sp>
      <p:grpSp>
        <p:nvGrpSpPr>
          <p:cNvPr id="4" name="Group 3"/>
          <p:cNvGrpSpPr/>
          <p:nvPr/>
        </p:nvGrpSpPr>
        <p:grpSpPr>
          <a:xfrm>
            <a:off x="296669" y="2260418"/>
            <a:ext cx="6226205" cy="1374052"/>
            <a:chOff x="293443" y="2259744"/>
            <a:chExt cx="6229594" cy="2151918"/>
          </a:xfrm>
        </p:grpSpPr>
        <p:sp>
          <p:nvSpPr>
            <p:cNvPr id="5" name="3 arrow"/>
            <p:cNvSpPr/>
            <p:nvPr/>
          </p:nvSpPr>
          <p:spPr bwMode="auto">
            <a:xfrm>
              <a:off x="293443" y="2259744"/>
              <a:ext cx="1131523" cy="2151918"/>
            </a:xfrm>
            <a:prstGeom prst="homePlate">
              <a:avLst>
                <a:gd name="adj" fmla="val 0"/>
              </a:avLst>
            </a:prstGeom>
            <a:solidFill>
              <a:srgbClr val="68217A"/>
            </a:solidFill>
            <a:ln w="25400" cap="flat" cmpd="sng" algn="ctr">
              <a:noFill/>
              <a:prstDash val="solid"/>
              <a:headEnd type="none" w="med" len="med"/>
              <a:tailEnd type="none" w="med" len="med"/>
            </a:ln>
            <a:effectLst/>
          </p:spPr>
          <p:txBody>
            <a:bodyPr vert="horz" wrap="square" lIns="91390" tIns="182780" rIns="91336" bIns="182780" numCol="1" rtlCol="0" anchor="ctr" anchorCtr="0" compatLnSpc="1">
              <a:prstTxWarp prst="textNoShape">
                <a:avLst/>
              </a:prstTxWarp>
            </a:bodyPr>
            <a:lstStyle/>
            <a:p>
              <a:pPr algn="ctr" defTabSz="913325"/>
              <a:r>
                <a:rPr lang="en-US" sz="2399" kern="0" dirty="0">
                  <a:gradFill>
                    <a:gsLst>
                      <a:gs pos="9583">
                        <a:srgbClr val="FFFFFF"/>
                      </a:gs>
                      <a:gs pos="24000">
                        <a:srgbClr val="FFFFFF"/>
                      </a:gs>
                    </a:gsLst>
                    <a:lin ang="5400000" scaled="0"/>
                  </a:gradFill>
                </a:rPr>
                <a:t>.NET</a:t>
              </a:r>
            </a:p>
          </p:txBody>
        </p:sp>
        <p:sp>
          <p:nvSpPr>
            <p:cNvPr id="6" name="Right Arrow 5"/>
            <p:cNvSpPr/>
            <p:nvPr/>
          </p:nvSpPr>
          <p:spPr bwMode="auto">
            <a:xfrm>
              <a:off x="1512435" y="2259744"/>
              <a:ext cx="5010602" cy="2151918"/>
            </a:xfrm>
            <a:prstGeom prst="rightArrow">
              <a:avLst>
                <a:gd name="adj1" fmla="val 100000"/>
                <a:gd name="adj2" fmla="val 33317"/>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algn="ctr" defTabSz="931924" fontAlgn="base">
                <a:lnSpc>
                  <a:spcPct val="90000"/>
                </a:lnSpc>
                <a:spcBef>
                  <a:spcPct val="0"/>
                </a:spcBef>
                <a:spcAft>
                  <a:spcPct val="0"/>
                </a:spcAft>
                <a:defRPr/>
              </a:pPr>
              <a:r>
                <a:rPr lang="en-US" sz="2399" kern="0" dirty="0">
                  <a:solidFill>
                    <a:srgbClr val="FFFFFF"/>
                  </a:solidFill>
                  <a:latin typeface="Segoe UI Light"/>
                  <a:ea typeface="Segoe UI" pitchFamily="34" charset="0"/>
                  <a:cs typeface="Segoe UI" pitchFamily="34" charset="0"/>
                </a:rPr>
                <a:t>Desktop apps </a:t>
              </a:r>
            </a:p>
            <a:p>
              <a:pPr algn="ctr" defTabSz="931924" fontAlgn="base">
                <a:lnSpc>
                  <a:spcPct val="90000"/>
                </a:lnSpc>
                <a:spcBef>
                  <a:spcPct val="0"/>
                </a:spcBef>
                <a:spcAft>
                  <a:spcPct val="0"/>
                </a:spcAft>
                <a:defRPr/>
              </a:pPr>
              <a:r>
                <a:rPr lang="en-US" sz="2399" kern="0" dirty="0">
                  <a:solidFill>
                    <a:srgbClr val="FFFFFF"/>
                  </a:solidFill>
                  <a:latin typeface="Segoe UI Light"/>
                  <a:ea typeface="Segoe UI" pitchFamily="34" charset="0"/>
                  <a:cs typeface="Segoe UI" pitchFamily="34" charset="0"/>
                </a:rPr>
                <a:t>Universal Windows apps</a:t>
              </a:r>
            </a:p>
          </p:txBody>
        </p:sp>
      </p:grpSp>
      <p:grpSp>
        <p:nvGrpSpPr>
          <p:cNvPr id="7" name="Group 6"/>
          <p:cNvGrpSpPr/>
          <p:nvPr/>
        </p:nvGrpSpPr>
        <p:grpSpPr>
          <a:xfrm>
            <a:off x="5932192" y="3772567"/>
            <a:ext cx="5817939" cy="1354397"/>
            <a:chOff x="6236833" y="4640262"/>
            <a:chExt cx="5821106" cy="2151918"/>
          </a:xfrm>
        </p:grpSpPr>
        <p:sp>
          <p:nvSpPr>
            <p:cNvPr id="8" name="3 arrow"/>
            <p:cNvSpPr/>
            <p:nvPr/>
          </p:nvSpPr>
          <p:spPr bwMode="auto">
            <a:xfrm>
              <a:off x="10926416" y="4640262"/>
              <a:ext cx="1131523" cy="2151918"/>
            </a:xfrm>
            <a:prstGeom prst="homePlate">
              <a:avLst>
                <a:gd name="adj" fmla="val 0"/>
              </a:avLst>
            </a:prstGeom>
            <a:solidFill>
              <a:srgbClr val="0072C6"/>
            </a:solidFill>
            <a:ln w="25400" cap="flat" cmpd="sng" algn="ctr">
              <a:noFill/>
              <a:prstDash val="solid"/>
              <a:headEnd type="none" w="med" len="med"/>
              <a:tailEnd type="none" w="med" len="med"/>
            </a:ln>
            <a:effectLst/>
          </p:spPr>
          <p:txBody>
            <a:bodyPr vert="horz" wrap="square" lIns="91390" tIns="182780" rIns="91336" bIns="182780" numCol="1" rtlCol="0" anchor="ctr" anchorCtr="0" compatLnSpc="1">
              <a:prstTxWarp prst="textNoShape">
                <a:avLst/>
              </a:prstTxWarp>
            </a:bodyPr>
            <a:lstStyle/>
            <a:p>
              <a:pPr algn="ctr" defTabSz="913325"/>
              <a:r>
                <a:rPr lang="en-US" sz="2399" kern="0" dirty="0">
                  <a:gradFill>
                    <a:gsLst>
                      <a:gs pos="9583">
                        <a:srgbClr val="FFFFFF"/>
                      </a:gs>
                      <a:gs pos="24000">
                        <a:srgbClr val="FFFFFF"/>
                      </a:gs>
                    </a:gsLst>
                    <a:lin ang="5400000" scaled="0"/>
                  </a:gradFill>
                  <a:cs typeface="Segoe UI" panose="020B0502040204020203" pitchFamily="34" charset="0"/>
                </a:rPr>
                <a:t>HTML</a:t>
              </a:r>
            </a:p>
          </p:txBody>
        </p:sp>
        <p:sp>
          <p:nvSpPr>
            <p:cNvPr id="9" name="Right Arrow 8"/>
            <p:cNvSpPr/>
            <p:nvPr/>
          </p:nvSpPr>
          <p:spPr bwMode="auto">
            <a:xfrm flipH="1">
              <a:off x="6236833" y="4640262"/>
              <a:ext cx="4611109" cy="2151918"/>
            </a:xfrm>
            <a:prstGeom prst="rightArrow">
              <a:avLst>
                <a:gd name="adj1" fmla="val 100000"/>
                <a:gd name="adj2" fmla="val 33317"/>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algn="ctr" defTabSz="931924" fontAlgn="base">
                <a:lnSpc>
                  <a:spcPct val="90000"/>
                </a:lnSpc>
                <a:spcBef>
                  <a:spcPct val="0"/>
                </a:spcBef>
                <a:spcAft>
                  <a:spcPct val="0"/>
                </a:spcAft>
                <a:defRPr/>
              </a:pPr>
              <a:r>
                <a:rPr lang="en-US" sz="2399" kern="0" dirty="0">
                  <a:solidFill>
                    <a:srgbClr val="FFFFFF"/>
                  </a:solidFill>
                  <a:latin typeface="Segoe UI Light"/>
                  <a:ea typeface="Segoe UI" pitchFamily="34" charset="0"/>
                  <a:cs typeface="Segoe UI" pitchFamily="34" charset="0"/>
                </a:rPr>
                <a:t>Browser-based applications</a:t>
              </a:r>
            </a:p>
          </p:txBody>
        </p:sp>
      </p:grpSp>
      <p:grpSp>
        <p:nvGrpSpPr>
          <p:cNvPr id="10" name="Group 9"/>
          <p:cNvGrpSpPr/>
          <p:nvPr/>
        </p:nvGrpSpPr>
        <p:grpSpPr>
          <a:xfrm>
            <a:off x="296666" y="2968855"/>
            <a:ext cx="5997730" cy="1130908"/>
            <a:chOff x="293443" y="1212849"/>
            <a:chExt cx="6000994" cy="1131523"/>
          </a:xfrm>
        </p:grpSpPr>
        <p:sp>
          <p:nvSpPr>
            <p:cNvPr id="11" name="3 arrow"/>
            <p:cNvSpPr/>
            <p:nvPr/>
          </p:nvSpPr>
          <p:spPr bwMode="auto">
            <a:xfrm>
              <a:off x="1265237" y="1439862"/>
              <a:ext cx="5029200" cy="685800"/>
            </a:xfrm>
            <a:prstGeom prst="homePlate">
              <a:avLst/>
            </a:prstGeom>
            <a:solidFill>
              <a:srgbClr val="68217A"/>
            </a:solidFill>
            <a:ln w="25400" cap="flat" cmpd="sng" algn="ctr">
              <a:noFill/>
              <a:prstDash val="solid"/>
              <a:headEnd type="none" w="med" len="med"/>
              <a:tailEnd type="none" w="med" len="med"/>
            </a:ln>
            <a:effectLst/>
          </p:spPr>
          <p:txBody>
            <a:bodyPr vert="horz" wrap="square" lIns="548342" tIns="45671" rIns="91336" bIns="73068" numCol="1" rtlCol="0" anchor="ctr" anchorCtr="0" compatLnSpc="1">
              <a:prstTxWarp prst="textNoShape">
                <a:avLst/>
              </a:prstTxWarp>
            </a:bodyPr>
            <a:lstStyle/>
            <a:p>
              <a:pPr defTabSz="913325"/>
              <a:r>
                <a:rPr lang="en-US" sz="2799" kern="0" dirty="0">
                  <a:gradFill>
                    <a:gsLst>
                      <a:gs pos="9583">
                        <a:srgbClr val="FFFFFF"/>
                      </a:gs>
                      <a:gs pos="24000">
                        <a:srgbClr val="FFFFFF"/>
                      </a:gs>
                    </a:gsLst>
                    <a:lin ang="5400000" scaled="0"/>
                  </a:gradFill>
                  <a:latin typeface="Segoe UI Light"/>
                </a:rPr>
                <a:t>Rich experiences</a:t>
              </a:r>
              <a:endParaRPr lang="en-US" sz="1999" kern="0" dirty="0">
                <a:gradFill>
                  <a:gsLst>
                    <a:gs pos="9583">
                      <a:srgbClr val="FFFFFF"/>
                    </a:gs>
                    <a:gs pos="24000">
                      <a:srgbClr val="FFFFFF"/>
                    </a:gs>
                  </a:gsLst>
                  <a:lin ang="5400000" scaled="0"/>
                </a:gradFill>
                <a:latin typeface="Segoe UI Light"/>
              </a:endParaRPr>
            </a:p>
          </p:txBody>
        </p:sp>
        <p:grpSp>
          <p:nvGrpSpPr>
            <p:cNvPr id="12" name="Group 11"/>
            <p:cNvGrpSpPr/>
            <p:nvPr/>
          </p:nvGrpSpPr>
          <p:grpSpPr>
            <a:xfrm>
              <a:off x="293443" y="1212849"/>
              <a:ext cx="1131523" cy="1131523"/>
              <a:chOff x="31553" y="994139"/>
              <a:chExt cx="1554956" cy="1554956"/>
            </a:xfrm>
          </p:grpSpPr>
          <p:sp>
            <p:nvSpPr>
              <p:cNvPr id="13" name="Oval 12"/>
              <p:cNvSpPr/>
              <p:nvPr/>
            </p:nvSpPr>
            <p:spPr bwMode="auto">
              <a:xfrm>
                <a:off x="31553" y="994139"/>
                <a:ext cx="1554956" cy="1554956"/>
              </a:xfrm>
              <a:prstGeom prst="ellipse">
                <a:avLst/>
              </a:prstGeom>
              <a:solidFill>
                <a:schemeClr val="tx2">
                  <a:lumMod val="60000"/>
                  <a:lumOff val="40000"/>
                </a:schemeClr>
              </a:solidFill>
              <a:ln w="76200" cap="flat" cmpd="sng" algn="ctr">
                <a:solidFill>
                  <a:srgbClr val="68217A"/>
                </a:solid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defRPr/>
                </a:pPr>
                <a:endParaRPr lang="en-US" sz="2399" kern="0" dirty="0" err="1">
                  <a:solidFill>
                    <a:srgbClr val="FFFFFF"/>
                  </a:solidFill>
                  <a:ea typeface="Segoe UI" pitchFamily="34" charset="0"/>
                  <a:cs typeface="Segoe UI" pitchFamily="34" charset="0"/>
                </a:endParaRPr>
              </a:p>
            </p:txBody>
          </p:sp>
          <p:sp>
            <p:nvSpPr>
              <p:cNvPr id="14" name="Rounded Rectangle 114"/>
              <p:cNvSpPr/>
              <p:nvPr/>
            </p:nvSpPr>
            <p:spPr bwMode="auto">
              <a:xfrm rot="221567" flipH="1">
                <a:off x="402387" y="1335810"/>
                <a:ext cx="813287" cy="817107"/>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solidFill>
                <a:srgbClr val="68217A"/>
              </a:solidFill>
              <a:ln w="9525" cap="flat" cmpd="sng" algn="ctr">
                <a:noFill/>
                <a:prstDash val="solid"/>
                <a:headEnd type="none" w="med" len="med"/>
                <a:tailEnd type="none" w="med" len="med"/>
              </a:ln>
              <a:effectLst/>
            </p:spPr>
            <p:txBody>
              <a:bodyPr rot="0" spcFirstLastPara="0" vert="horz" wrap="square" lIns="91390" tIns="45696" rIns="45696" bIns="9139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561" fontAlgn="base">
                  <a:spcBef>
                    <a:spcPct val="0"/>
                  </a:spcBef>
                  <a:spcAft>
                    <a:spcPct val="0"/>
                  </a:spcAft>
                  <a:defRPr/>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6294397" y="2978408"/>
            <a:ext cx="5448447" cy="1171729"/>
            <a:chOff x="6294437" y="4997200"/>
            <a:chExt cx="5451413" cy="1172367"/>
          </a:xfrm>
        </p:grpSpPr>
        <p:sp>
          <p:nvSpPr>
            <p:cNvPr id="16" name="3 arrow"/>
            <p:cNvSpPr/>
            <p:nvPr/>
          </p:nvSpPr>
          <p:spPr bwMode="auto">
            <a:xfrm flipH="1">
              <a:off x="6294437" y="5225922"/>
              <a:ext cx="4488510" cy="684945"/>
            </a:xfrm>
            <a:prstGeom prst="homePlate">
              <a:avLst/>
            </a:prstGeom>
            <a:solidFill>
              <a:srgbClr val="0072C6"/>
            </a:solidFill>
            <a:ln w="25400" cap="flat" cmpd="sng" algn="ctr">
              <a:noFill/>
              <a:prstDash val="solid"/>
              <a:headEnd type="none" w="med" len="med"/>
              <a:tailEnd type="none" w="med" len="med"/>
            </a:ln>
            <a:effectLst/>
          </p:spPr>
          <p:txBody>
            <a:bodyPr vert="horz" wrap="square" lIns="548342" tIns="45671" rIns="456951" bIns="73068" numCol="1" rtlCol="0" anchor="ctr" anchorCtr="0" compatLnSpc="1">
              <a:prstTxWarp prst="textNoShape">
                <a:avLst/>
              </a:prstTxWarp>
            </a:bodyPr>
            <a:lstStyle/>
            <a:p>
              <a:pPr algn="r" defTabSz="913325"/>
              <a:r>
                <a:rPr lang="en-US" sz="2799" kern="0" dirty="0">
                  <a:gradFill>
                    <a:gsLst>
                      <a:gs pos="9583">
                        <a:srgbClr val="FFFFFF"/>
                      </a:gs>
                      <a:gs pos="24000">
                        <a:srgbClr val="FFFFFF"/>
                      </a:gs>
                    </a:gsLst>
                    <a:lin ang="5400000" scaled="0"/>
                  </a:gradFill>
                  <a:latin typeface="Segoe UI Light"/>
                </a:rPr>
                <a:t>Breadth of devices</a:t>
              </a:r>
              <a:endParaRPr lang="en-US" sz="1799" kern="0" dirty="0">
                <a:gradFill>
                  <a:gsLst>
                    <a:gs pos="9583">
                      <a:srgbClr val="FFFFFF"/>
                    </a:gs>
                    <a:gs pos="24000">
                      <a:srgbClr val="FFFFFF"/>
                    </a:gs>
                  </a:gsLst>
                  <a:lin ang="5400000" scaled="0"/>
                </a:gradFill>
              </a:endParaRPr>
            </a:p>
          </p:txBody>
        </p:sp>
        <p:sp>
          <p:nvSpPr>
            <p:cNvPr id="17" name="Oval 16"/>
            <p:cNvSpPr/>
            <p:nvPr/>
          </p:nvSpPr>
          <p:spPr bwMode="auto">
            <a:xfrm>
              <a:off x="10614327" y="4997200"/>
              <a:ext cx="1131523" cy="1131523"/>
            </a:xfrm>
            <a:prstGeom prst="ellipse">
              <a:avLst/>
            </a:prstGeom>
            <a:solidFill>
              <a:schemeClr val="bg1"/>
            </a:solidFill>
            <a:ln w="76200" cap="flat" cmpd="sng" algn="ctr">
              <a:solidFill>
                <a:srgbClr val="0072C6"/>
              </a:solid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60074" y="5483778"/>
              <a:ext cx="593161" cy="685789"/>
            </a:xfrm>
            <a:prstGeom prst="rect">
              <a:avLst/>
            </a:prstGeom>
          </p:spPr>
        </p:pic>
        <p:pic>
          <p:nvPicPr>
            <p:cNvPr id="19" name="Picture 18"/>
            <p:cNvPicPr>
              <a:picLocks noChangeAspect="1"/>
            </p:cNvPicPr>
            <p:nvPr/>
          </p:nvPicPr>
          <p:blipFill>
            <a:blip r:embed="rId4" cstate="print">
              <a:duotone>
                <a:srgbClr val="55C5E9">
                  <a:shade val="45000"/>
                  <a:satMod val="135000"/>
                </a:srgbClr>
                <a:prstClr val="white"/>
              </a:duotone>
              <a:extLst>
                <a:ext uri="{28A0092B-C50C-407E-A947-70E740481C1C}">
                  <a14:useLocalDpi xmlns:a14="http://schemas.microsoft.com/office/drawing/2010/main" val="0"/>
                </a:ext>
              </a:extLst>
            </a:blip>
            <a:stretch>
              <a:fillRect/>
            </a:stretch>
          </p:blipFill>
          <p:spPr>
            <a:xfrm>
              <a:off x="10797593" y="5196638"/>
              <a:ext cx="290154" cy="347604"/>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9694" y="5188935"/>
              <a:ext cx="322460" cy="383406"/>
            </a:xfrm>
            <a:prstGeom prst="rect">
              <a:avLst/>
            </a:prstGeom>
          </p:spPr>
        </p:pic>
      </p:grpSp>
      <p:grpSp>
        <p:nvGrpSpPr>
          <p:cNvPr id="21" name="Group 20"/>
          <p:cNvGrpSpPr/>
          <p:nvPr/>
        </p:nvGrpSpPr>
        <p:grpSpPr>
          <a:xfrm>
            <a:off x="6236826" y="2247150"/>
            <a:ext cx="4848273" cy="1382528"/>
            <a:chOff x="6236835" y="2246468"/>
            <a:chExt cx="4850911" cy="1383281"/>
          </a:xfrm>
        </p:grpSpPr>
        <p:sp>
          <p:nvSpPr>
            <p:cNvPr id="22" name="Chevron 21"/>
            <p:cNvSpPr/>
            <p:nvPr/>
          </p:nvSpPr>
          <p:spPr bwMode="auto">
            <a:xfrm>
              <a:off x="6236835" y="2246468"/>
              <a:ext cx="4850911" cy="1383281"/>
            </a:xfrm>
            <a:prstGeom prst="chevron">
              <a:avLst>
                <a:gd name="adj" fmla="val 33702"/>
              </a:avLst>
            </a:prstGeom>
            <a:solidFill>
              <a:srgbClr val="68217A">
                <a:alpha val="69804"/>
              </a:srgbClr>
            </a:solidFill>
            <a:ln w="9525" cap="flat" cmpd="sng" algn="ctr">
              <a:no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algn="ctr" defTabSz="931924" fontAlgn="base">
                <a:lnSpc>
                  <a:spcPct val="90000"/>
                </a:lnSpc>
                <a:spcBef>
                  <a:spcPct val="0"/>
                </a:spcBef>
                <a:spcAft>
                  <a:spcPct val="0"/>
                </a:spcAft>
                <a:defRPr/>
              </a:pPr>
              <a:endParaRPr lang="en-US" sz="2399" kern="0" dirty="0">
                <a:solidFill>
                  <a:srgbClr val="404040"/>
                </a:solidFill>
                <a:latin typeface="Segoe UI Light"/>
                <a:ea typeface="Segoe UI" pitchFamily="34" charset="0"/>
                <a:cs typeface="Segoe UI" pitchFamily="34" charset="0"/>
              </a:endParaRPr>
            </a:p>
          </p:txBody>
        </p:sp>
        <p:pic>
          <p:nvPicPr>
            <p:cNvPr id="23" name="Picture 22"/>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590387" y="2686400"/>
              <a:ext cx="2114664" cy="512355"/>
            </a:xfrm>
            <a:prstGeom prst="rect">
              <a:avLst/>
            </a:prstGeom>
          </p:spPr>
        </p:pic>
      </p:grpSp>
      <p:grpSp>
        <p:nvGrpSpPr>
          <p:cNvPr id="2" name="Group 1"/>
          <p:cNvGrpSpPr/>
          <p:nvPr/>
        </p:nvGrpSpPr>
        <p:grpSpPr>
          <a:xfrm>
            <a:off x="1522282" y="3772565"/>
            <a:ext cx="4695958" cy="1362751"/>
            <a:chOff x="1521616" y="3772603"/>
            <a:chExt cx="4696624" cy="1362945"/>
          </a:xfrm>
        </p:grpSpPr>
        <p:sp>
          <p:nvSpPr>
            <p:cNvPr id="24" name="Chevron 23"/>
            <p:cNvSpPr/>
            <p:nvPr/>
          </p:nvSpPr>
          <p:spPr bwMode="auto">
            <a:xfrm flipH="1">
              <a:off x="1521616" y="3772603"/>
              <a:ext cx="4696624" cy="1362945"/>
            </a:xfrm>
            <a:prstGeom prst="chevron">
              <a:avLst>
                <a:gd name="adj" fmla="val 33702"/>
              </a:avLst>
            </a:prstGeom>
            <a:solidFill>
              <a:srgbClr val="0072C6">
                <a:alpha val="69804"/>
              </a:srgbClr>
            </a:solidFill>
            <a:ln w="9525" cap="flat" cmpd="sng" algn="ctr">
              <a:no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algn="ctr" defTabSz="931924" fontAlgn="base">
                <a:lnSpc>
                  <a:spcPct val="90000"/>
                </a:lnSpc>
                <a:spcBef>
                  <a:spcPct val="0"/>
                </a:spcBef>
                <a:spcAft>
                  <a:spcPct val="0"/>
                </a:spcAft>
                <a:defRPr/>
              </a:pPr>
              <a:endParaRPr lang="en-US" sz="2399" kern="0" dirty="0">
                <a:solidFill>
                  <a:srgbClr val="FFFFFF"/>
                </a:solidFill>
                <a:latin typeface="Segoe UI Light"/>
                <a:ea typeface="Segoe UI" pitchFamily="34" charset="0"/>
                <a:cs typeface="Segoe UI" pitchFamily="34" charset="0"/>
              </a:endParaRP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2739" y="3916600"/>
              <a:ext cx="2569180" cy="1066597"/>
            </a:xfrm>
            <a:prstGeom prst="rect">
              <a:avLst/>
            </a:prstGeom>
          </p:spPr>
        </p:pic>
      </p:grpSp>
    </p:spTree>
    <p:extLst>
      <p:ext uri="{BB962C8B-B14F-4D97-AF65-F5344CB8AC3E}">
        <p14:creationId xmlns:p14="http://schemas.microsoft.com/office/powerpoint/2010/main" val="295509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48000" decel="48000" fill="hold" nodeType="clickEffect">
                                  <p:stCondLst>
                                    <p:cond delay="0"/>
                                  </p:stCondLst>
                                  <p:childTnLst>
                                    <p:animMotion origin="layout" path="M 2.49426E-6 -1.54335E-7 L -0.00077 -0.24058 " pathEditMode="relative" rAng="0" ptsTypes="AA">
                                      <p:cBhvr>
                                        <p:cTn id="6" dur="750" fill="hold"/>
                                        <p:tgtEl>
                                          <p:spTgt spid="10"/>
                                        </p:tgtEl>
                                        <p:attrNameLst>
                                          <p:attrName>ppt_x</p:attrName>
                                          <p:attrName>ppt_y</p:attrName>
                                        </p:attrNameLst>
                                      </p:cBhvr>
                                      <p:rCtr x="-38" y="-12029"/>
                                    </p:animMotion>
                                  </p:childTnLst>
                                </p:cTn>
                              </p:par>
                              <p:par>
                                <p:cTn id="7" presetID="42" presetClass="path" presetSubtype="0" accel="48000" decel="48000" fill="hold" nodeType="withEffect">
                                  <p:stCondLst>
                                    <p:cond delay="0"/>
                                  </p:stCondLst>
                                  <p:childTnLst>
                                    <p:animMotion origin="layout" path="M -2.32576E-6 -2.45574E-6 L -0.00064 0.28893 " pathEditMode="relative" rAng="0" ptsTypes="AA">
                                      <p:cBhvr>
                                        <p:cTn id="8" dur="750" fill="hold"/>
                                        <p:tgtEl>
                                          <p:spTgt spid="15"/>
                                        </p:tgtEl>
                                        <p:attrNameLst>
                                          <p:attrName>ppt_x</p:attrName>
                                          <p:attrName>ppt_y</p:attrName>
                                        </p:attrNameLst>
                                      </p:cBhvr>
                                      <p:rCtr x="-38" y="14435"/>
                                    </p:animMotion>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righ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Cordova</a:t>
            </a:r>
            <a:r>
              <a:rPr lang="en-US" sz="6000" dirty="0" smtClean="0"/>
              <a:t/>
            </a:r>
            <a:br>
              <a:rPr lang="en-US" sz="6000" dirty="0" smtClean="0"/>
            </a:br>
            <a:r>
              <a:rPr lang="en-US" sz="6000" dirty="0" smtClean="0"/>
              <a:t>HTML/JS</a:t>
            </a:r>
            <a:endParaRPr lang="en-US" sz="6000" dirty="0"/>
          </a:p>
        </p:txBody>
      </p:sp>
    </p:spTree>
    <p:extLst>
      <p:ext uri="{BB962C8B-B14F-4D97-AF65-F5344CB8AC3E}">
        <p14:creationId xmlns:p14="http://schemas.microsoft.com/office/powerpoint/2010/main" val="70190060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Write-Once-Run-Anywhere Approach</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743" y="1213172"/>
            <a:ext cx="4111723" cy="5301499"/>
          </a:xfrm>
          <a:prstGeom prst="rect">
            <a:avLst/>
          </a:prstGeom>
        </p:spPr>
      </p:pic>
      <p:sp>
        <p:nvSpPr>
          <p:cNvPr id="10" name="TextBox 9"/>
          <p:cNvSpPr txBox="1"/>
          <p:nvPr/>
        </p:nvSpPr>
        <p:spPr>
          <a:xfrm>
            <a:off x="199292" y="2659182"/>
            <a:ext cx="3276135" cy="1801768"/>
          </a:xfrm>
          <a:prstGeom prst="rect">
            <a:avLst/>
          </a:prstGeom>
          <a:noFill/>
        </p:spPr>
        <p:txBody>
          <a:bodyPr wrap="square" lIns="182854" tIns="146283" rIns="182854" bIns="146283" rtlCol="0">
            <a:spAutoFit/>
          </a:bodyPr>
          <a:lstStyle/>
          <a:p>
            <a:pPr algn="r" defTabSz="932293" fontAlgn="base">
              <a:spcBef>
                <a:spcPct val="0"/>
              </a:spcBef>
              <a:spcAft>
                <a:spcPct val="0"/>
              </a:spcAft>
            </a:pPr>
            <a:r>
              <a:rPr lang="en-US" sz="3199" dirty="0">
                <a:solidFill>
                  <a:srgbClr val="FFFFFF"/>
                </a:solidFill>
                <a:ea typeface="Segoe UI" pitchFamily="34" charset="0"/>
                <a:cs typeface="Segoe UI" pitchFamily="34" charset="0"/>
              </a:rPr>
              <a:t>Lowest</a:t>
            </a:r>
          </a:p>
          <a:p>
            <a:pPr algn="r" defTabSz="932293" fontAlgn="base">
              <a:spcBef>
                <a:spcPct val="0"/>
              </a:spcBef>
              <a:spcAft>
                <a:spcPct val="0"/>
              </a:spcAft>
            </a:pPr>
            <a:r>
              <a:rPr lang="en-US" sz="3199" dirty="0">
                <a:solidFill>
                  <a:srgbClr val="FFFFFF"/>
                </a:solidFill>
                <a:ea typeface="Segoe UI" pitchFamily="34" charset="0"/>
                <a:cs typeface="Segoe UI" pitchFamily="34" charset="0"/>
              </a:rPr>
              <a:t>Common</a:t>
            </a:r>
          </a:p>
          <a:p>
            <a:pPr algn="r" defTabSz="932293" fontAlgn="base">
              <a:spcBef>
                <a:spcPct val="0"/>
              </a:spcBef>
              <a:spcAft>
                <a:spcPct val="0"/>
              </a:spcAft>
            </a:pPr>
            <a:r>
              <a:rPr lang="en-US" sz="3199" dirty="0">
                <a:solidFill>
                  <a:srgbClr val="FFFFFF"/>
                </a:solidFill>
                <a:ea typeface="Segoe UI" pitchFamily="34" charset="0"/>
                <a:cs typeface="Segoe UI" pitchFamily="34" charset="0"/>
              </a:rPr>
              <a:t>Denominator</a:t>
            </a:r>
          </a:p>
        </p:txBody>
      </p:sp>
      <p:cxnSp>
        <p:nvCxnSpPr>
          <p:cNvPr id="12" name="Straight Connector 11"/>
          <p:cNvCxnSpPr/>
          <p:nvPr/>
        </p:nvCxnSpPr>
        <p:spPr>
          <a:xfrm>
            <a:off x="4007776" y="1938880"/>
            <a:ext cx="0" cy="3844058"/>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5837292" y="3802019"/>
            <a:ext cx="3276135" cy="797539"/>
          </a:xfrm>
          <a:prstGeom prst="rect">
            <a:avLst/>
          </a:prstGeom>
          <a:noFill/>
        </p:spPr>
        <p:txBody>
          <a:bodyPr wrap="square" lIns="182854" tIns="146283" rIns="182854" bIns="146283" rtlCol="0">
            <a:spAutoFit/>
          </a:bodyPr>
          <a:lstStyle/>
          <a:p>
            <a:pPr algn="r" defTabSz="932293" fontAlgn="base">
              <a:spcBef>
                <a:spcPct val="0"/>
              </a:spcBef>
              <a:spcAft>
                <a:spcPct val="0"/>
              </a:spcAft>
            </a:pPr>
            <a:r>
              <a:rPr lang="en-US" sz="3199" dirty="0">
                <a:solidFill>
                  <a:srgbClr val="FFFFFF"/>
                </a:solidFill>
                <a:ea typeface="Segoe UI" pitchFamily="34" charset="0"/>
                <a:cs typeface="Segoe UI" pitchFamily="34" charset="0"/>
              </a:rPr>
              <a:t>Black box</a:t>
            </a:r>
          </a:p>
        </p:txBody>
      </p:sp>
    </p:spTree>
    <p:extLst>
      <p:ext uri="{BB962C8B-B14F-4D97-AF65-F5344CB8AC3E}">
        <p14:creationId xmlns:p14="http://schemas.microsoft.com/office/powerpoint/2010/main" val="395355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884" y="497"/>
            <a:ext cx="5760220" cy="6993533"/>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07" tIns="2102822" rIns="182854" bIns="146283" numCol="1" rtlCol="0" anchor="t" anchorCtr="0" compatLnSpc="1">
            <a:prstTxWarp prst="textNoShape">
              <a:avLst/>
            </a:prstTxWarp>
          </a:bodyPr>
          <a:lstStyle/>
          <a:p>
            <a:pPr defTabSz="932563">
              <a:lnSpc>
                <a:spcPct val="90000"/>
              </a:lnSpc>
              <a:spcBef>
                <a:spcPts val="1800"/>
              </a:spcBef>
            </a:pPr>
            <a:endParaRPr lang="en-US" sz="3199" b="1" dirty="0">
              <a:gradFill>
                <a:gsLst>
                  <a:gs pos="100000">
                    <a:srgbClr val="FFFFFF"/>
                  </a:gs>
                  <a:gs pos="0">
                    <a:srgbClr val="FFFFFF"/>
                  </a:gs>
                </a:gsLst>
                <a:lin ang="5400000" scaled="0"/>
              </a:gradFill>
              <a:ea typeface="ＭＳ Ｐゴシック" charset="0"/>
            </a:endParaRPr>
          </a:p>
          <a:p>
            <a:pPr defTabSz="932563">
              <a:lnSpc>
                <a:spcPct val="90000"/>
              </a:lnSpc>
              <a:spcBef>
                <a:spcPts val="1800"/>
              </a:spcBef>
            </a:pPr>
            <a:endParaRPr lang="en-US" sz="3199" b="1" dirty="0">
              <a:gradFill>
                <a:gsLst>
                  <a:gs pos="100000">
                    <a:srgbClr val="FFFFFF"/>
                  </a:gs>
                  <a:gs pos="0">
                    <a:srgbClr val="FFFFFF"/>
                  </a:gs>
                </a:gsLst>
                <a:lin ang="5400000" scaled="0"/>
              </a:gradFill>
              <a:ea typeface="ＭＳ Ｐゴシック" charset="0"/>
            </a:endParaRPr>
          </a:p>
          <a:p>
            <a:pPr defTabSz="932563">
              <a:lnSpc>
                <a:spcPct val="90000"/>
              </a:lnSpc>
              <a:spcBef>
                <a:spcPts val="1800"/>
              </a:spcBef>
            </a:pPr>
            <a:endParaRPr lang="en-US" sz="3199" b="1" dirty="0">
              <a:gradFill>
                <a:gsLst>
                  <a:gs pos="100000">
                    <a:srgbClr val="FFFFFF"/>
                  </a:gs>
                  <a:gs pos="0">
                    <a:srgbClr val="FFFFFF"/>
                  </a:gs>
                </a:gsLst>
                <a:lin ang="5400000" scaled="0"/>
              </a:gradFill>
              <a:ea typeface="ＭＳ Ｐゴシック" charset="0"/>
            </a:endParaRPr>
          </a:p>
          <a:p>
            <a:pPr defTabSz="932563">
              <a:lnSpc>
                <a:spcPct val="90000"/>
              </a:lnSpc>
              <a:spcBef>
                <a:spcPts val="1800"/>
              </a:spcBef>
            </a:pPr>
            <a:endParaRPr lang="en-US" sz="3199" dirty="0">
              <a:gradFill>
                <a:gsLst>
                  <a:gs pos="100000">
                    <a:srgbClr val="FFFFFF"/>
                  </a:gs>
                  <a:gs pos="0">
                    <a:srgbClr val="FFFFFF"/>
                  </a:gs>
                </a:gsLst>
                <a:lin ang="5400000" scaled="0"/>
              </a:gradFill>
              <a:latin typeface="Segoe UI Light"/>
              <a:ea typeface="ＭＳ Ｐゴシック" charset="0"/>
            </a:endParaRPr>
          </a:p>
        </p:txBody>
      </p:sp>
      <p:sp>
        <p:nvSpPr>
          <p:cNvPr id="11" name="Title 10"/>
          <p:cNvSpPr>
            <a:spLocks noGrp="1"/>
          </p:cNvSpPr>
          <p:nvPr>
            <p:ph type="title"/>
          </p:nvPr>
        </p:nvSpPr>
        <p:spPr>
          <a:xfrm>
            <a:off x="153261" y="158088"/>
            <a:ext cx="5760220" cy="1202368"/>
          </a:xfrm>
        </p:spPr>
        <p:txBody>
          <a:bodyPr/>
          <a:lstStyle/>
          <a:p>
            <a:r>
              <a:rPr lang="it-IT" sz="3599" dirty="0">
                <a:solidFill>
                  <a:schemeClr val="tx1"/>
                </a:solidFill>
              </a:rPr>
              <a:t>Web and </a:t>
            </a:r>
            <a:r>
              <a:rPr lang="it-IT" sz="3599" dirty="0" smtClean="0">
                <a:solidFill>
                  <a:schemeClr val="tx1"/>
                </a:solidFill>
              </a:rPr>
              <a:t>extend apps</a:t>
            </a:r>
            <a:endParaRPr lang="en-US" sz="3599" dirty="0">
              <a:solidFill>
                <a:schemeClr val="tx1"/>
              </a:solidFill>
              <a:latin typeface="+mn-lt"/>
            </a:endParaRPr>
          </a:p>
        </p:txBody>
      </p:sp>
      <p:sp>
        <p:nvSpPr>
          <p:cNvPr id="36" name="Rectangle 35"/>
          <p:cNvSpPr/>
          <p:nvPr/>
        </p:nvSpPr>
        <p:spPr>
          <a:xfrm>
            <a:off x="627079" y="4480785"/>
            <a:ext cx="4981645" cy="1836336"/>
          </a:xfrm>
          <a:prstGeom prst="rect">
            <a:avLst/>
          </a:prstGeom>
        </p:spPr>
        <p:txBody>
          <a:bodyPr wrap="square">
            <a:spAutoFit/>
          </a:bodyPr>
          <a:lstStyle/>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Hybrid app build-in support with Cordova.</a:t>
            </a:r>
          </a:p>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Full developer workflow for coding, debugging, and instrumenting device hybrid apps.</a:t>
            </a:r>
          </a:p>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Visual Studio productivity for Android, iOS, and Windows devices.</a:t>
            </a:r>
          </a:p>
        </p:txBody>
      </p:sp>
      <p:sp>
        <p:nvSpPr>
          <p:cNvPr id="39" name="Content Placeholder 2"/>
          <p:cNvSpPr txBox="1">
            <a:spLocks/>
          </p:cNvSpPr>
          <p:nvPr/>
        </p:nvSpPr>
        <p:spPr>
          <a:xfrm>
            <a:off x="269707" y="3408761"/>
            <a:ext cx="4710545" cy="975676"/>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en-US" sz="2800" b="1" dirty="0">
                <a:gradFill>
                  <a:gsLst>
                    <a:gs pos="1250">
                      <a:srgbClr val="FFFFFF"/>
                    </a:gs>
                    <a:gs pos="100000">
                      <a:srgbClr val="FFFFFF"/>
                    </a:gs>
                  </a:gsLst>
                  <a:lin ang="5400000" scaled="0"/>
                </a:gradFill>
                <a:latin typeface="Segoe UI"/>
              </a:rPr>
              <a:t>+ Integrated </a:t>
            </a:r>
            <a:r>
              <a:rPr lang="en-US" sz="2800" b="1" dirty="0" smtClean="0">
                <a:gradFill>
                  <a:gsLst>
                    <a:gs pos="1250">
                      <a:srgbClr val="FFFFFF"/>
                    </a:gs>
                    <a:gs pos="100000">
                      <a:srgbClr val="FFFFFF"/>
                    </a:gs>
                  </a:gsLst>
                  <a:lin ang="5400000" scaled="0"/>
                </a:gradFill>
                <a:latin typeface="Segoe UI"/>
              </a:rPr>
              <a:t>extended app </a:t>
            </a:r>
            <a:r>
              <a:rPr lang="en-US" sz="2800" b="1" dirty="0">
                <a:gradFill>
                  <a:gsLst>
                    <a:gs pos="1250">
                      <a:srgbClr val="FFFFFF"/>
                    </a:gs>
                    <a:gs pos="100000">
                      <a:srgbClr val="FFFFFF"/>
                    </a:gs>
                  </a:gsLst>
                  <a:lin ang="5400000" scaled="0"/>
                </a:gradFill>
                <a:latin typeface="Segoe UI"/>
              </a:rPr>
              <a:t>support</a:t>
            </a:r>
          </a:p>
        </p:txBody>
      </p:sp>
      <p:sp>
        <p:nvSpPr>
          <p:cNvPr id="40" name="Rectangle 39"/>
          <p:cNvSpPr/>
          <p:nvPr/>
        </p:nvSpPr>
        <p:spPr>
          <a:xfrm>
            <a:off x="627079" y="2055044"/>
            <a:ext cx="4981645" cy="1327812"/>
          </a:xfrm>
          <a:prstGeom prst="rect">
            <a:avLst/>
          </a:prstGeom>
        </p:spPr>
        <p:txBody>
          <a:bodyPr wrap="square">
            <a:spAutoFit/>
          </a:bodyPr>
          <a:lstStyle/>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Powerful IDE for HTML5 / CSS3.</a:t>
            </a:r>
          </a:p>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Highly interactive JavaScript-based apps.</a:t>
            </a:r>
          </a:p>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Suited for LOB browser-based apps.</a:t>
            </a:r>
          </a:p>
        </p:txBody>
      </p:sp>
      <p:sp>
        <p:nvSpPr>
          <p:cNvPr id="48" name="Content Placeholder 2"/>
          <p:cNvSpPr txBox="1">
            <a:spLocks/>
          </p:cNvSpPr>
          <p:nvPr/>
        </p:nvSpPr>
        <p:spPr>
          <a:xfrm>
            <a:off x="269707" y="983019"/>
            <a:ext cx="4710545" cy="975676"/>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it-IT" sz="2800" b="1" dirty="0">
                <a:gradFill>
                  <a:gsLst>
                    <a:gs pos="1250">
                      <a:srgbClr val="FFFFFF"/>
                    </a:gs>
                    <a:gs pos="100000">
                      <a:srgbClr val="FFFFFF"/>
                    </a:gs>
                  </a:gsLst>
                  <a:lin ang="5400000" scaled="0"/>
                </a:gradFill>
                <a:latin typeface="Segoe UI"/>
              </a:rPr>
              <a:t>Web development with Visual Studio</a:t>
            </a:r>
            <a:endParaRPr lang="en-US" sz="2800" b="1" dirty="0">
              <a:gradFill>
                <a:gsLst>
                  <a:gs pos="1250">
                    <a:srgbClr val="FFFFFF"/>
                  </a:gs>
                  <a:gs pos="100000">
                    <a:srgbClr val="FFFFFF"/>
                  </a:gs>
                </a:gsLst>
                <a:lin ang="5400000" scaled="0"/>
              </a:gradFill>
              <a:latin typeface="Segoe UI"/>
            </a:endParaRPr>
          </a:p>
        </p:txBody>
      </p:sp>
      <p:sp>
        <p:nvSpPr>
          <p:cNvPr id="23" name="TextBox 22"/>
          <p:cNvSpPr txBox="1"/>
          <p:nvPr/>
        </p:nvSpPr>
        <p:spPr>
          <a:xfrm>
            <a:off x="8505730" y="3361766"/>
            <a:ext cx="1371405" cy="298077"/>
          </a:xfrm>
          <a:prstGeom prst="rect">
            <a:avLst/>
          </a:prstGeom>
          <a:noFill/>
        </p:spPr>
        <p:txBody>
          <a:bodyPr wrap="square" rtlCol="0">
            <a:spAutoFit/>
          </a:bodyPr>
          <a:lstStyle/>
          <a:p>
            <a:pPr defTabSz="914224">
              <a:defRPr/>
            </a:pPr>
            <a:r>
              <a:rPr lang="en-US" sz="1299" kern="0" dirty="0">
                <a:solidFill>
                  <a:srgbClr val="FFFFFF"/>
                </a:solidFill>
              </a:rPr>
              <a:t>Black Box</a:t>
            </a:r>
          </a:p>
        </p:txBody>
      </p:sp>
      <p:grpSp>
        <p:nvGrpSpPr>
          <p:cNvPr id="24" name="Group 23"/>
          <p:cNvGrpSpPr/>
          <p:nvPr/>
        </p:nvGrpSpPr>
        <p:grpSpPr>
          <a:xfrm>
            <a:off x="7297806" y="2049668"/>
            <a:ext cx="3034648" cy="4149675"/>
            <a:chOff x="1007380" y="1680735"/>
            <a:chExt cx="3035078" cy="4931338"/>
          </a:xfrm>
        </p:grpSpPr>
        <p:grpSp>
          <p:nvGrpSpPr>
            <p:cNvPr id="26" name="Group 25"/>
            <p:cNvGrpSpPr/>
            <p:nvPr/>
          </p:nvGrpSpPr>
          <p:grpSpPr>
            <a:xfrm>
              <a:off x="1007380" y="1680735"/>
              <a:ext cx="3035078" cy="4726127"/>
              <a:chOff x="1007380" y="1680735"/>
              <a:chExt cx="3035078" cy="4726127"/>
            </a:xfrm>
          </p:grpSpPr>
          <p:sp>
            <p:nvSpPr>
              <p:cNvPr id="34" name="Rectangle 33"/>
              <p:cNvSpPr/>
              <p:nvPr/>
            </p:nvSpPr>
            <p:spPr bwMode="auto">
              <a:xfrm>
                <a:off x="1007380" y="2259012"/>
                <a:ext cx="3035078" cy="2871998"/>
              </a:xfrm>
              <a:prstGeom prst="rect">
                <a:avLst/>
              </a:prstGeom>
              <a:solidFill>
                <a:srgbClr val="1BA6D3"/>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i="1" kern="0" dirty="0">
                  <a:gradFill>
                    <a:gsLst>
                      <a:gs pos="0">
                        <a:srgbClr val="FFFFFF"/>
                      </a:gs>
                      <a:gs pos="100000">
                        <a:srgbClr val="FFFFFF"/>
                      </a:gs>
                    </a:gsLst>
                    <a:lin ang="5400000" scaled="0"/>
                  </a:gradFill>
                  <a:ea typeface="Segoe UI" pitchFamily="34" charset="0"/>
                  <a:cs typeface="Segoe UI" pitchFamily="34" charset="0"/>
                </a:endParaRPr>
              </a:p>
            </p:txBody>
          </p:sp>
          <p:sp>
            <p:nvSpPr>
              <p:cNvPr id="35" name="Down Arrow 34"/>
              <p:cNvSpPr/>
              <p:nvPr/>
            </p:nvSpPr>
            <p:spPr bwMode="auto">
              <a:xfrm>
                <a:off x="1358077" y="4719956"/>
                <a:ext cx="484633" cy="978408"/>
              </a:xfrm>
              <a:prstGeom prst="downArrow">
                <a:avLst/>
              </a:prstGeom>
              <a:solidFill>
                <a:srgbClr val="1BA6D3"/>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Down Arrow 36"/>
              <p:cNvSpPr/>
              <p:nvPr/>
            </p:nvSpPr>
            <p:spPr bwMode="auto">
              <a:xfrm>
                <a:off x="2274527" y="4719956"/>
                <a:ext cx="484633" cy="978408"/>
              </a:xfrm>
              <a:prstGeom prst="downArrow">
                <a:avLst/>
              </a:prstGeom>
              <a:solidFill>
                <a:srgbClr val="1BA6D3"/>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Down Arrow 45"/>
              <p:cNvSpPr/>
              <p:nvPr/>
            </p:nvSpPr>
            <p:spPr bwMode="auto">
              <a:xfrm>
                <a:off x="3190977" y="4719956"/>
                <a:ext cx="484633" cy="978408"/>
              </a:xfrm>
              <a:prstGeom prst="downArrow">
                <a:avLst/>
              </a:prstGeom>
              <a:solidFill>
                <a:srgbClr val="1BA6D3"/>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42803" y="5869782"/>
                <a:ext cx="419254" cy="537080"/>
              </a:xfrm>
              <a:prstGeom prst="rect">
                <a:avLst/>
              </a:prstGeom>
            </p:spPr>
          </p:pic>
          <p:sp>
            <p:nvSpPr>
              <p:cNvPr id="49" name="Down Arrow 48"/>
              <p:cNvSpPr/>
              <p:nvPr/>
            </p:nvSpPr>
            <p:spPr bwMode="auto">
              <a:xfrm>
                <a:off x="2268451" y="1680735"/>
                <a:ext cx="484632" cy="978408"/>
              </a:xfrm>
              <a:prstGeom prst="downArrow">
                <a:avLst/>
              </a:prstGeom>
              <a:solidFill>
                <a:srgbClr val="F2F2F2"/>
              </a:solidFill>
              <a:ln w="2857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Picture 3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202487" y="5685211"/>
              <a:ext cx="723044" cy="926862"/>
            </a:xfrm>
            <a:prstGeom prst="rect">
              <a:avLst/>
            </a:prstGeom>
          </p:spPr>
        </p:pic>
      </p:grpSp>
      <p:sp>
        <p:nvSpPr>
          <p:cNvPr id="53" name="Rectangle 52"/>
          <p:cNvSpPr/>
          <p:nvPr/>
        </p:nvSpPr>
        <p:spPr bwMode="auto">
          <a:xfrm>
            <a:off x="7283657" y="1005586"/>
            <a:ext cx="3034648" cy="1444394"/>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kern="0" dirty="0">
                <a:solidFill>
                  <a:srgbClr val="474747"/>
                </a:solidFill>
                <a:ea typeface="Segoe UI" pitchFamily="34" charset="0"/>
                <a:cs typeface="Segoe UI" pitchFamily="34" charset="0"/>
              </a:rPr>
              <a:t>CSS | HTML</a:t>
            </a:r>
          </a:p>
          <a:p>
            <a:pPr algn="ctr" defTabSz="932293" fontAlgn="base">
              <a:lnSpc>
                <a:spcPct val="90000"/>
              </a:lnSpc>
              <a:spcBef>
                <a:spcPct val="0"/>
              </a:spcBef>
              <a:spcAft>
                <a:spcPct val="0"/>
              </a:spcAft>
              <a:defRPr/>
            </a:pPr>
            <a:r>
              <a:rPr lang="en-US" kern="0" dirty="0">
                <a:solidFill>
                  <a:srgbClr val="474747"/>
                </a:solidFill>
                <a:ea typeface="Segoe UI" pitchFamily="34" charset="0"/>
                <a:cs typeface="Segoe UI" pitchFamily="34" charset="0"/>
              </a:rPr>
              <a:t>JavaScript | TypeScript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4904" y="3244515"/>
            <a:ext cx="2972151" cy="1233891"/>
          </a:xfrm>
          <a:prstGeom prst="rect">
            <a:avLst/>
          </a:prstGeom>
        </p:spPr>
      </p:pic>
      <p:sp>
        <p:nvSpPr>
          <p:cNvPr id="55" name="Rectangle 54"/>
          <p:cNvSpPr/>
          <p:nvPr/>
        </p:nvSpPr>
        <p:spPr bwMode="auto">
          <a:xfrm>
            <a:off x="10393108" y="975826"/>
            <a:ext cx="804019" cy="397721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7"/>
          <a:stretch>
            <a:fillRect/>
          </a:stretch>
        </p:blipFill>
        <p:spPr>
          <a:xfrm rot="5400000">
            <a:off x="9471125" y="2758846"/>
            <a:ext cx="2668674" cy="456800"/>
          </a:xfrm>
          <a:prstGeom prst="rect">
            <a:avLst/>
          </a:prstGeom>
        </p:spPr>
      </p:pic>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34579" y="5589684"/>
            <a:ext cx="393239" cy="467563"/>
          </a:xfrm>
          <a:prstGeom prst="rect">
            <a:avLst/>
          </a:prstGeom>
        </p:spPr>
      </p:pic>
    </p:spTree>
    <p:extLst>
      <p:ext uri="{BB962C8B-B14F-4D97-AF65-F5344CB8AC3E}">
        <p14:creationId xmlns:p14="http://schemas.microsoft.com/office/powerpoint/2010/main" val="370640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2" y="497"/>
            <a:ext cx="6440527" cy="6993533"/>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3" y="295730"/>
            <a:ext cx="6165927" cy="917444"/>
          </a:xfrm>
        </p:spPr>
        <p:txBody>
          <a:bodyPr/>
          <a:lstStyle/>
          <a:p>
            <a:pPr algn="just"/>
            <a:r>
              <a:rPr lang="en-US" sz="3999" dirty="0">
                <a:solidFill>
                  <a:schemeClr val="bg1"/>
                </a:solidFill>
              </a:rPr>
              <a:t>Getting started and samples</a:t>
            </a:r>
          </a:p>
        </p:txBody>
      </p:sp>
      <p:sp>
        <p:nvSpPr>
          <p:cNvPr id="8" name="Content Placeholder 2"/>
          <p:cNvSpPr txBox="1">
            <a:spLocks/>
          </p:cNvSpPr>
          <p:nvPr/>
        </p:nvSpPr>
        <p:spPr>
          <a:xfrm>
            <a:off x="220526" y="1363965"/>
            <a:ext cx="4710545" cy="58015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en-US" sz="2800" dirty="0">
                <a:gradFill>
                  <a:gsLst>
                    <a:gs pos="1250">
                      <a:srgbClr val="FFFFFF"/>
                    </a:gs>
                    <a:gs pos="100000">
                      <a:srgbClr val="FFFFFF"/>
                    </a:gs>
                  </a:gsLst>
                  <a:lin ang="5400000" scaled="0"/>
                </a:gradFill>
              </a:rPr>
              <a:t>Use CMD</a:t>
            </a:r>
          </a:p>
        </p:txBody>
      </p:sp>
      <p:sp>
        <p:nvSpPr>
          <p:cNvPr id="10" name="Content Placeholder 2"/>
          <p:cNvSpPr txBox="1">
            <a:spLocks/>
          </p:cNvSpPr>
          <p:nvPr/>
        </p:nvSpPr>
        <p:spPr>
          <a:xfrm>
            <a:off x="220526" y="2149110"/>
            <a:ext cx="4710545" cy="58015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en-US" sz="2800" dirty="0">
                <a:gradFill>
                  <a:gsLst>
                    <a:gs pos="1250">
                      <a:srgbClr val="FFFFFF"/>
                    </a:gs>
                    <a:gs pos="100000">
                      <a:srgbClr val="FFFFFF"/>
                    </a:gs>
                  </a:gsLst>
                  <a:lin ang="5400000" scaled="0"/>
                </a:gradFill>
              </a:rPr>
              <a:t>Use Visual Studio</a:t>
            </a:r>
          </a:p>
        </p:txBody>
      </p:sp>
      <p:sp>
        <p:nvSpPr>
          <p:cNvPr id="11" name="Rectangle 10"/>
          <p:cNvSpPr/>
          <p:nvPr/>
        </p:nvSpPr>
        <p:spPr>
          <a:xfrm>
            <a:off x="629281" y="2929386"/>
            <a:ext cx="5134025" cy="2529923"/>
          </a:xfrm>
          <a:prstGeom prst="rect">
            <a:avLst/>
          </a:prstGeom>
        </p:spPr>
        <p:txBody>
          <a:bodyPr wrap="square">
            <a:spAutoFit/>
          </a:bodyPr>
          <a:lstStyle/>
          <a:p>
            <a:pPr marL="285695" indent="-285695" defTabSz="932563">
              <a:lnSpc>
                <a:spcPct val="90000"/>
              </a:lnSpc>
              <a:spcBef>
                <a:spcPts val="1800"/>
              </a:spcBef>
              <a:buFont typeface="Wingdings" panose="05000000000000000000" pitchFamily="2" charset="2"/>
              <a:buChar char="ü"/>
            </a:pPr>
            <a:r>
              <a:rPr lang="en-US" dirty="0">
                <a:gradFill>
                  <a:gsLst>
                    <a:gs pos="100000">
                      <a:srgbClr val="FFFFFF"/>
                    </a:gs>
                    <a:gs pos="0">
                      <a:srgbClr val="FFFFFF"/>
                    </a:gs>
                  </a:gsLst>
                  <a:lin ang="5400000" scaled="0"/>
                </a:gradFill>
                <a:latin typeface="Segoe UI Light"/>
                <a:ea typeface="ＭＳ Ｐゴシック" charset="0"/>
              </a:rPr>
              <a:t>Install </a:t>
            </a:r>
            <a:r>
              <a:rPr lang="en-US" dirty="0" smtClean="0">
                <a:gradFill>
                  <a:gsLst>
                    <a:gs pos="100000">
                      <a:srgbClr val="FFFFFF"/>
                    </a:gs>
                    <a:gs pos="0">
                      <a:srgbClr val="FFFFFF"/>
                    </a:gs>
                  </a:gsLst>
                  <a:lin ang="5400000" scaled="0"/>
                </a:gradFill>
                <a:latin typeface="Segoe UI Light"/>
                <a:ea typeface="ＭＳ Ｐゴシック" charset="0"/>
              </a:rPr>
              <a:t>Visual Studio Tools for Apache Cordova Extension</a:t>
            </a:r>
            <a:endParaRPr lang="en-US" dirty="0">
              <a:gradFill>
                <a:gsLst>
                  <a:gs pos="100000">
                    <a:srgbClr val="FFFFFF"/>
                  </a:gs>
                  <a:gs pos="0">
                    <a:srgbClr val="FFFFFF"/>
                  </a:gs>
                </a:gsLst>
                <a:lin ang="5400000" scaled="0"/>
              </a:gradFill>
              <a:latin typeface="Segoe UI Light"/>
              <a:ea typeface="ＭＳ Ｐゴシック" charset="0"/>
            </a:endParaRPr>
          </a:p>
          <a:p>
            <a:pPr marL="285695" indent="-285695" defTabSz="932563">
              <a:lnSpc>
                <a:spcPct val="90000"/>
              </a:lnSpc>
              <a:spcBef>
                <a:spcPts val="1800"/>
              </a:spcBef>
              <a:buFont typeface="Wingdings" panose="05000000000000000000" pitchFamily="2" charset="2"/>
              <a:buChar char="ü"/>
            </a:pPr>
            <a:r>
              <a:rPr lang="en-US" dirty="0">
                <a:gradFill>
                  <a:gsLst>
                    <a:gs pos="100000">
                      <a:srgbClr val="FFFFFF"/>
                    </a:gs>
                    <a:gs pos="0">
                      <a:srgbClr val="FFFFFF"/>
                    </a:gs>
                  </a:gsLst>
                  <a:lin ang="5400000" scaled="0"/>
                </a:gradFill>
                <a:latin typeface="Segoe UI Light"/>
                <a:ea typeface="ＭＳ Ｐゴシック" charset="0"/>
              </a:rPr>
              <a:t>Read multiple samples based on open-source UI frameworks, including </a:t>
            </a:r>
            <a:r>
              <a:rPr lang="en-US" dirty="0" err="1">
                <a:gradFill>
                  <a:gsLst>
                    <a:gs pos="100000">
                      <a:srgbClr val="FFFFFF"/>
                    </a:gs>
                    <a:gs pos="0">
                      <a:srgbClr val="FFFFFF"/>
                    </a:gs>
                  </a:gsLst>
                  <a:lin ang="5400000" scaled="0"/>
                </a:gradFill>
                <a:latin typeface="Segoe UI Light"/>
                <a:ea typeface="ＭＳ Ｐゴシック" charset="0"/>
              </a:rPr>
              <a:t>AngularJS</a:t>
            </a:r>
            <a:r>
              <a:rPr lang="en-US" dirty="0">
                <a:gradFill>
                  <a:gsLst>
                    <a:gs pos="100000">
                      <a:srgbClr val="FFFFFF"/>
                    </a:gs>
                    <a:gs pos="0">
                      <a:srgbClr val="FFFFFF"/>
                    </a:gs>
                  </a:gsLst>
                  <a:lin ang="5400000" scaled="0"/>
                </a:gradFill>
                <a:latin typeface="Segoe UI Light"/>
                <a:ea typeface="ＭＳ Ｐゴシック" charset="0"/>
              </a:rPr>
              <a:t>, Backbone, or </a:t>
            </a:r>
            <a:r>
              <a:rPr lang="en-US" dirty="0" err="1">
                <a:gradFill>
                  <a:gsLst>
                    <a:gs pos="100000">
                      <a:srgbClr val="FFFFFF"/>
                    </a:gs>
                    <a:gs pos="0">
                      <a:srgbClr val="FFFFFF"/>
                    </a:gs>
                  </a:gsLst>
                  <a:lin ang="5400000" scaled="0"/>
                </a:gradFill>
                <a:latin typeface="Segoe UI Light"/>
                <a:ea typeface="ＭＳ Ｐゴシック" charset="0"/>
              </a:rPr>
              <a:t>WinJS</a:t>
            </a:r>
            <a:r>
              <a:rPr lang="en-US" dirty="0">
                <a:gradFill>
                  <a:gsLst>
                    <a:gs pos="100000">
                      <a:srgbClr val="FFFFFF"/>
                    </a:gs>
                    <a:gs pos="0">
                      <a:srgbClr val="FFFFFF"/>
                    </a:gs>
                  </a:gsLst>
                  <a:lin ang="5400000" scaled="0"/>
                </a:gradFill>
                <a:latin typeface="Segoe UI Light"/>
                <a:ea typeface="ＭＳ Ｐゴシック" charset="0"/>
              </a:rPr>
              <a:t>.</a:t>
            </a:r>
          </a:p>
          <a:p>
            <a:pPr marL="285695" indent="-285695" defTabSz="932563">
              <a:lnSpc>
                <a:spcPct val="90000"/>
              </a:lnSpc>
              <a:spcBef>
                <a:spcPts val="1800"/>
              </a:spcBef>
              <a:buFont typeface="Wingdings" panose="05000000000000000000" pitchFamily="2" charset="2"/>
              <a:buChar char="ü"/>
            </a:pPr>
            <a:r>
              <a:rPr lang="en-US" dirty="0">
                <a:gradFill>
                  <a:gsLst>
                    <a:gs pos="100000">
                      <a:srgbClr val="FFFFFF"/>
                    </a:gs>
                    <a:gs pos="0">
                      <a:srgbClr val="FFFFFF"/>
                    </a:gs>
                  </a:gsLst>
                  <a:lin ang="5400000" scaled="0"/>
                </a:gradFill>
                <a:latin typeface="Segoe UI Light"/>
                <a:ea typeface="ＭＳ Ｐゴシック" charset="0"/>
              </a:rPr>
              <a:t>Start with JavaScript or </a:t>
            </a:r>
            <a:r>
              <a:rPr lang="en-US" dirty="0" err="1">
                <a:gradFill>
                  <a:gsLst>
                    <a:gs pos="100000">
                      <a:srgbClr val="FFFFFF"/>
                    </a:gs>
                    <a:gs pos="0">
                      <a:srgbClr val="FFFFFF"/>
                    </a:gs>
                  </a:gsLst>
                  <a:lin ang="5400000" scaled="0"/>
                </a:gradFill>
                <a:latin typeface="Segoe UI Light"/>
                <a:ea typeface="ＭＳ Ｐゴシック" charset="0"/>
              </a:rPr>
              <a:t>TypeScript</a:t>
            </a:r>
            <a:endParaRPr lang="en-US" dirty="0">
              <a:gradFill>
                <a:gsLst>
                  <a:gs pos="100000">
                    <a:srgbClr val="FFFFFF"/>
                  </a:gs>
                  <a:gs pos="0">
                    <a:srgbClr val="FFFFFF"/>
                  </a:gs>
                </a:gsLst>
                <a:lin ang="5400000" scaled="0"/>
              </a:gradFill>
              <a:latin typeface="Segoe UI Light"/>
              <a:ea typeface="ＭＳ Ｐゴシック" charset="0"/>
            </a:endParaRPr>
          </a:p>
          <a:p>
            <a:pPr marL="285695" indent="-285695" defTabSz="932563">
              <a:lnSpc>
                <a:spcPct val="90000"/>
              </a:lnSpc>
              <a:spcBef>
                <a:spcPts val="1800"/>
              </a:spcBef>
              <a:buFont typeface="Wingdings" panose="05000000000000000000" pitchFamily="2" charset="2"/>
              <a:buChar char="ü"/>
            </a:pPr>
            <a:endParaRPr lang="en-US" dirty="0">
              <a:gradFill>
                <a:gsLst>
                  <a:gs pos="100000">
                    <a:srgbClr val="FFFFFF"/>
                  </a:gs>
                  <a:gs pos="0">
                    <a:srgbClr val="FFFFFF"/>
                  </a:gs>
                </a:gsLst>
                <a:lin ang="5400000" scaled="0"/>
              </a:gradFill>
              <a:latin typeface="Segoe UI Light"/>
              <a:ea typeface="ＭＳ Ｐゴシック" charset="0"/>
            </a:endParaRPr>
          </a:p>
        </p:txBody>
      </p:sp>
      <p:pic>
        <p:nvPicPr>
          <p:cNvPr id="7" name="Picture 6"/>
          <p:cNvPicPr>
            <a:picLocks noChangeAspect="1"/>
          </p:cNvPicPr>
          <p:nvPr/>
        </p:nvPicPr>
        <p:blipFill>
          <a:blip r:embed="rId4"/>
          <a:stretch>
            <a:fillRect/>
          </a:stretch>
        </p:blipFill>
        <p:spPr>
          <a:xfrm>
            <a:off x="6781593" y="2398193"/>
            <a:ext cx="4071999" cy="2814290"/>
          </a:xfrm>
          <a:prstGeom prst="rect">
            <a:avLst/>
          </a:prstGeom>
        </p:spPr>
      </p:pic>
      <p:pic>
        <p:nvPicPr>
          <p:cNvPr id="12" name="图片 3"/>
          <p:cNvPicPr>
            <a:picLocks noChangeAspect="1"/>
          </p:cNvPicPr>
          <p:nvPr/>
        </p:nvPicPr>
        <p:blipFill>
          <a:blip r:embed="rId5"/>
          <a:stretch>
            <a:fillRect/>
          </a:stretch>
        </p:blipFill>
        <p:spPr>
          <a:xfrm>
            <a:off x="6792187" y="135692"/>
            <a:ext cx="3283522" cy="2154963"/>
          </a:xfrm>
          <a:prstGeom prst="rect">
            <a:avLst/>
          </a:prstGeom>
        </p:spPr>
      </p:pic>
      <p:pic>
        <p:nvPicPr>
          <p:cNvPr id="4" name="Picture 3"/>
          <p:cNvPicPr>
            <a:picLocks noChangeAspect="1"/>
          </p:cNvPicPr>
          <p:nvPr/>
        </p:nvPicPr>
        <p:blipFill>
          <a:blip r:embed="rId6"/>
          <a:stretch>
            <a:fillRect/>
          </a:stretch>
        </p:blipFill>
        <p:spPr>
          <a:xfrm>
            <a:off x="7730405" y="3569270"/>
            <a:ext cx="4459610" cy="3089117"/>
          </a:xfrm>
          <a:prstGeom prst="rect">
            <a:avLst/>
          </a:prstGeom>
        </p:spPr>
      </p:pic>
    </p:spTree>
    <p:extLst>
      <p:ext uri="{BB962C8B-B14F-4D97-AF65-F5344CB8AC3E}">
        <p14:creationId xmlns:p14="http://schemas.microsoft.com/office/powerpoint/2010/main" val="50560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909" y="206411"/>
            <a:ext cx="11650218" cy="98185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192"/>
            <a:r>
              <a:rPr lang="en-US" sz="3999" dirty="0">
                <a:gradFill>
                  <a:gsLst>
                    <a:gs pos="0">
                      <a:srgbClr val="0078D7"/>
                    </a:gs>
                    <a:gs pos="100000">
                      <a:srgbClr val="0078D7"/>
                    </a:gs>
                  </a:gsLst>
                  <a:lin ang="5400000" scaled="1"/>
                </a:gradFill>
              </a:rPr>
              <a:t>Universal Windows Platform</a:t>
            </a:r>
            <a:endParaRPr lang="en-US" sz="3999" dirty="0">
              <a:gradFill>
                <a:gsLst>
                  <a:gs pos="0">
                    <a:srgbClr val="00188F"/>
                  </a:gs>
                  <a:gs pos="100000">
                    <a:srgbClr val="00188F"/>
                  </a:gs>
                </a:gsLst>
                <a:lin ang="5400000" scaled="1"/>
              </a:gradFill>
            </a:endParaRPr>
          </a:p>
        </p:txBody>
      </p:sp>
      <p:sp>
        <p:nvSpPr>
          <p:cNvPr id="68" name="Rectangle 67"/>
          <p:cNvSpPr/>
          <p:nvPr/>
        </p:nvSpPr>
        <p:spPr>
          <a:xfrm>
            <a:off x="301846" y="775339"/>
            <a:ext cx="9372247" cy="374739"/>
          </a:xfrm>
          <a:prstGeom prst="rect">
            <a:avLst/>
          </a:prstGeom>
        </p:spPr>
        <p:txBody>
          <a:bodyPr wrap="square">
            <a:spAutoFit/>
          </a:bodyPr>
          <a:lstStyle/>
          <a:p>
            <a:pPr defTabSz="914191"/>
            <a:r>
              <a:rPr lang="en-US" dirty="0">
                <a:solidFill>
                  <a:srgbClr val="737373"/>
                </a:solidFill>
              </a:rPr>
              <a:t>Wherever your code was born, you can bring it to Windows</a:t>
            </a:r>
          </a:p>
        </p:txBody>
      </p:sp>
      <p:grpSp>
        <p:nvGrpSpPr>
          <p:cNvPr id="2" name="Group 1"/>
          <p:cNvGrpSpPr/>
          <p:nvPr/>
        </p:nvGrpSpPr>
        <p:grpSpPr>
          <a:xfrm>
            <a:off x="447423" y="1499085"/>
            <a:ext cx="11473705" cy="479430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914191">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914191">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914191">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914191">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r>
                    <a:rPr lang="en-US" sz="1399" dirty="0">
                      <a:solidFill>
                        <a:srgbClr val="FFFFFF"/>
                      </a:solidFill>
                      <a:cs typeface="Segoe UI" panose="020B0502040204020203" pitchFamily="34" charset="0"/>
                    </a:rPr>
                    <a:t>Surface Hub</a:t>
                  </a:r>
                </a:p>
              </p:txBody>
            </p:sp>
          </p:grpSp>
          <p:grpSp>
            <p:nvGrpSpPr>
              <p:cNvPr id="52" name="Group 3"/>
              <p:cNvGrpSpPr/>
              <p:nvPr/>
            </p:nvGrpSpPr>
            <p:grpSpPr>
              <a:xfrm>
                <a:off x="4854672" y="2712495"/>
                <a:ext cx="2802257" cy="2743200"/>
                <a:chOff x="4489191" y="2315688"/>
                <a:chExt cx="2802257" cy="2743200"/>
              </a:xfrm>
            </p:grpSpPr>
            <p:sp>
              <p:nvSpPr>
                <p:cNvPr id="55" name="Oval 4"/>
                <p:cNvSpPr/>
                <p:nvPr/>
              </p:nvSpPr>
              <p:spPr>
                <a:xfrm>
                  <a:off x="4489191"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1">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21" tIns="109696" rIns="137121" bIns="109696" rtlCol="0" anchor="ctr">
                  <a:spAutoFit/>
                </a:bodyPr>
                <a:lstStyle/>
                <a:p>
                  <a:pPr algn="ctr" defTabSz="914191">
                    <a:lnSpc>
                      <a:spcPct val="90000"/>
                    </a:lnSpc>
                    <a:spcBef>
                      <a:spcPts val="600"/>
                    </a:spcBef>
                    <a:spcAft>
                      <a:spcPts val="1199"/>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Middleware Partners </a:t>
                </a:r>
                <a:r>
                  <a:rPr lang="en-US" sz="1199"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Game Engine Partners </a:t>
                </a:r>
                <a:r>
                  <a:rPr lang="en-US" sz="1199"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Centennial” </a:t>
                </a:r>
                <a:r>
                  <a:rPr lang="en-US" sz="1199" dirty="0">
                    <a:solidFill>
                      <a:srgbClr val="FFFFFF"/>
                    </a:solidFill>
                    <a:latin typeface="Segoe UI Light"/>
                  </a:rPr>
                  <a:t>(Classic Apps)</a:t>
                </a: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Microsoft Edge HTML Engine</a:t>
                </a: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Cordova Tooling</a:t>
                </a:r>
                <a:r>
                  <a:rPr lang="en-US" sz="1199"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Westminster” </a:t>
                </a:r>
                <a:r>
                  <a:rPr lang="en-US" sz="1199" dirty="0">
                    <a:solidFill>
                      <a:srgbClr val="FFFFFF"/>
                    </a:solidFill>
                    <a:latin typeface="Segoe UI Light"/>
                  </a:rPr>
                  <a:t>(HTML/JS)</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199"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a:t>
                </a:r>
                <a:r>
                  <a:rPr lang="en-US" sz="1199" dirty="0" err="1">
                    <a:solidFill>
                      <a:srgbClr val="FFFFFF"/>
                    </a:solidFill>
                    <a:latin typeface="Segoe Pro Semibold" panose="020B0702040504020203" pitchFamily="34" charset="0"/>
                  </a:rPr>
                  <a:t>Islandwood</a:t>
                </a:r>
                <a:r>
                  <a:rPr lang="en-US" sz="1199" dirty="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
        <p:nvSpPr>
          <p:cNvPr id="89" name="Rectangle 88"/>
          <p:cNvSpPr/>
          <p:nvPr/>
        </p:nvSpPr>
        <p:spPr bwMode="auto">
          <a:xfrm>
            <a:off x="187705" y="1048990"/>
            <a:ext cx="12007196" cy="54864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89"/>
          <p:cNvSpPr/>
          <p:nvPr/>
        </p:nvSpPr>
        <p:spPr>
          <a:xfrm>
            <a:off x="450453" y="4751534"/>
            <a:ext cx="3016664" cy="155404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107C10"/>
                </a:solidFill>
              </a:rPr>
              <a:t>Middleware Platforms</a:t>
            </a:r>
          </a:p>
        </p:txBody>
      </p:sp>
      <p:sp>
        <p:nvSpPr>
          <p:cNvPr id="91" name="Rectangle 90"/>
          <p:cNvSpPr/>
          <p:nvPr/>
        </p:nvSpPr>
        <p:spPr>
          <a:xfrm>
            <a:off x="590845" y="5256622"/>
            <a:ext cx="2742422" cy="365656"/>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Middleware Partners </a:t>
            </a:r>
            <a:r>
              <a:rPr lang="en-US" sz="1199" dirty="0">
                <a:solidFill>
                  <a:srgbClr val="FFFFFF"/>
                </a:solidFill>
                <a:latin typeface="Segoe UI Light"/>
              </a:rPr>
              <a:t>(e.g., Xamarin)</a:t>
            </a:r>
          </a:p>
        </p:txBody>
      </p:sp>
      <p:sp>
        <p:nvSpPr>
          <p:cNvPr id="92" name="Rectangle 91"/>
          <p:cNvSpPr/>
          <p:nvPr/>
        </p:nvSpPr>
        <p:spPr>
          <a:xfrm>
            <a:off x="590845" y="5720256"/>
            <a:ext cx="2742422" cy="365656"/>
          </a:xfrm>
          <a:prstGeom prst="rect">
            <a:avLst/>
          </a:prstGeom>
          <a:solidFill>
            <a:srgbClr val="107C1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Game Engine Partners </a:t>
            </a:r>
            <a:r>
              <a:rPr lang="en-US" sz="1199" dirty="0">
                <a:solidFill>
                  <a:srgbClr val="FFFFFF"/>
                </a:solidFill>
                <a:latin typeface="Segoe UI Light"/>
              </a:rPr>
              <a:t>(e.g., Unity)</a:t>
            </a:r>
          </a:p>
        </p:txBody>
      </p:sp>
      <p:sp>
        <p:nvSpPr>
          <p:cNvPr id="93" name="Rounded Rectangle 36"/>
          <p:cNvSpPr/>
          <p:nvPr/>
        </p:nvSpPr>
        <p:spPr>
          <a:xfrm>
            <a:off x="8907494" y="1542151"/>
            <a:ext cx="3016664" cy="2011109"/>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D83B01"/>
                </a:solidFill>
              </a:rPr>
              <a:t>Web Platform</a:t>
            </a:r>
          </a:p>
        </p:txBody>
      </p:sp>
      <p:sp>
        <p:nvSpPr>
          <p:cNvPr id="94" name="Rectangle 37"/>
          <p:cNvSpPr/>
          <p:nvPr/>
        </p:nvSpPr>
        <p:spPr>
          <a:xfrm>
            <a:off x="9054836" y="2037685"/>
            <a:ext cx="2742422" cy="365656"/>
          </a:xfrm>
          <a:prstGeom prst="rect">
            <a:avLst/>
          </a:prstGeom>
          <a:solidFill>
            <a:srgbClr val="D83B0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Microsoft Edge HTML Engine</a:t>
            </a:r>
          </a:p>
        </p:txBody>
      </p:sp>
      <p:sp>
        <p:nvSpPr>
          <p:cNvPr id="95" name="Rectangle 38"/>
          <p:cNvSpPr/>
          <p:nvPr/>
        </p:nvSpPr>
        <p:spPr>
          <a:xfrm>
            <a:off x="9054836" y="2501319"/>
            <a:ext cx="2742422" cy="365656"/>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Cordova Tooling</a:t>
            </a:r>
            <a:r>
              <a:rPr lang="en-US" sz="1199" dirty="0">
                <a:solidFill>
                  <a:srgbClr val="FFFFFF"/>
                </a:solidFill>
                <a:latin typeface="Segoe UI Light"/>
              </a:rPr>
              <a:t> (HTML/JS)</a:t>
            </a:r>
          </a:p>
        </p:txBody>
      </p:sp>
      <p:sp>
        <p:nvSpPr>
          <p:cNvPr id="96" name="Rectangle 41"/>
          <p:cNvSpPr/>
          <p:nvPr/>
        </p:nvSpPr>
        <p:spPr>
          <a:xfrm>
            <a:off x="9044615" y="2962351"/>
            <a:ext cx="2742422" cy="365656"/>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Westminster” </a:t>
            </a:r>
            <a:r>
              <a:rPr lang="en-US" sz="1199" dirty="0">
                <a:solidFill>
                  <a:srgbClr val="FFFFFF"/>
                </a:solidFill>
                <a:latin typeface="Segoe UI Light"/>
              </a:rPr>
              <a:t>(HTML/JS)</a:t>
            </a:r>
          </a:p>
        </p:txBody>
      </p:sp>
      <p:sp>
        <p:nvSpPr>
          <p:cNvPr id="97" name="Rounded Rectangle 96"/>
          <p:cNvSpPr/>
          <p:nvPr/>
        </p:nvSpPr>
        <p:spPr>
          <a:xfrm>
            <a:off x="8895602" y="4731542"/>
            <a:ext cx="3016664" cy="155404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14191">
              <a:lnSpc>
                <a:spcPct val="90000"/>
              </a:lnSpc>
              <a:spcBef>
                <a:spcPts val="600"/>
              </a:spcBef>
            </a:pPr>
            <a:r>
              <a:rPr lang="en-US" sz="1599" dirty="0">
                <a:solidFill>
                  <a:srgbClr val="B4009E"/>
                </a:solidFill>
              </a:rPr>
              <a:t>Other Mobile Platforms</a:t>
            </a:r>
          </a:p>
        </p:txBody>
      </p:sp>
      <p:sp>
        <p:nvSpPr>
          <p:cNvPr id="98" name="Rectangle 97"/>
          <p:cNvSpPr/>
          <p:nvPr/>
        </p:nvSpPr>
        <p:spPr>
          <a:xfrm>
            <a:off x="9054837" y="5256620"/>
            <a:ext cx="2742422" cy="36565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199" dirty="0">
              <a:solidFill>
                <a:srgbClr val="FFFFFF"/>
              </a:solidFill>
              <a:latin typeface="Segoe UI Light"/>
            </a:endParaRPr>
          </a:p>
        </p:txBody>
      </p:sp>
      <p:sp>
        <p:nvSpPr>
          <p:cNvPr id="99" name="Rectangle 98"/>
          <p:cNvSpPr/>
          <p:nvPr/>
        </p:nvSpPr>
        <p:spPr>
          <a:xfrm>
            <a:off x="9054837" y="5720254"/>
            <a:ext cx="2742422" cy="36565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14191">
              <a:lnSpc>
                <a:spcPct val="90000"/>
              </a:lnSpc>
              <a:spcBef>
                <a:spcPts val="600"/>
              </a:spcBef>
            </a:pPr>
            <a:r>
              <a:rPr lang="en-US" sz="1199" dirty="0">
                <a:solidFill>
                  <a:srgbClr val="FFFFFF"/>
                </a:solidFill>
                <a:latin typeface="Segoe Pro Semibold" panose="020B0702040504020203" pitchFamily="34" charset="0"/>
              </a:rPr>
              <a:t>“Project </a:t>
            </a:r>
            <a:r>
              <a:rPr lang="en-US" sz="1199" dirty="0" err="1">
                <a:solidFill>
                  <a:srgbClr val="FFFFFF"/>
                </a:solidFill>
                <a:latin typeface="Segoe Pro Semibold" panose="020B0702040504020203" pitchFamily="34" charset="0"/>
              </a:rPr>
              <a:t>Islandwood</a:t>
            </a:r>
            <a:r>
              <a:rPr lang="en-US" sz="1199" dirty="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spTree>
    <p:extLst>
      <p:ext uri="{BB962C8B-B14F-4D97-AF65-F5344CB8AC3E}">
        <p14:creationId xmlns:p14="http://schemas.microsoft.com/office/powerpoint/2010/main" val="265741611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27487" y="430212"/>
            <a:ext cx="4381500" cy="6134100"/>
          </a:xfrm>
          <a:prstGeom prst="rect">
            <a:avLst/>
          </a:prstGeom>
        </p:spPr>
      </p:pic>
    </p:spTree>
    <p:extLst>
      <p:ext uri="{BB962C8B-B14F-4D97-AF65-F5344CB8AC3E}">
        <p14:creationId xmlns:p14="http://schemas.microsoft.com/office/powerpoint/2010/main" val="40487010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66" y="993"/>
            <a:ext cx="6439613" cy="699254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4" rIns="91410" bIns="45704" numCol="1" rtlCol="0" anchor="ctr" anchorCtr="0" compatLnSpc="1">
            <a:prstTxWarp prst="textNoShape">
              <a:avLst/>
            </a:prstTxWarp>
          </a:bodyPr>
          <a:lstStyle/>
          <a:p>
            <a:pPr algn="ctr" defTabSz="91376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6327" y="296185"/>
            <a:ext cx="3973361" cy="917315"/>
          </a:xfrm>
        </p:spPr>
        <p:txBody>
          <a:bodyPr/>
          <a:lstStyle/>
          <a:p>
            <a:r>
              <a:rPr lang="en-US" sz="4080" dirty="0">
                <a:solidFill>
                  <a:schemeClr val="bg1"/>
                </a:solidFill>
                <a:latin typeface="微软雅黑" panose="020B0503020204020204" pitchFamily="34" charset="-122"/>
                <a:ea typeface="微软雅黑" panose="020B0503020204020204" pitchFamily="34" charset="-122"/>
              </a:rPr>
              <a:t>Framework</a:t>
            </a:r>
          </a:p>
        </p:txBody>
      </p:sp>
      <p:sp>
        <p:nvSpPr>
          <p:cNvPr id="8" name="Content Placeholder 2"/>
          <p:cNvSpPr txBox="1">
            <a:spLocks/>
          </p:cNvSpPr>
          <p:nvPr/>
        </p:nvSpPr>
        <p:spPr>
          <a:xfrm>
            <a:off x="269097" y="1088185"/>
            <a:ext cx="6062781" cy="3480601"/>
          </a:xfrm>
          <a:prstGeom prst="rect">
            <a:avLst/>
          </a:prstGeom>
        </p:spPr>
        <p:txBody>
          <a:bodyPr vert="horz" wrap="square" lIns="146262" tIns="91414" rIns="146262" bIns="9141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en-US" altLang="zh-CN" sz="2800" dirty="0" err="1">
                <a:gradFill>
                  <a:gsLst>
                    <a:gs pos="1250">
                      <a:srgbClr val="FFFFFF"/>
                    </a:gs>
                    <a:gs pos="100000">
                      <a:srgbClr val="FFFFFF"/>
                    </a:gs>
                  </a:gsLst>
                  <a:lin ang="5400000" scaled="0"/>
                </a:gradFill>
              </a:rPr>
              <a:t>WinJS</a:t>
            </a:r>
            <a:endParaRPr lang="en-US" altLang="zh-CN" sz="2800" dirty="0">
              <a:gradFill>
                <a:gsLst>
                  <a:gs pos="1250">
                    <a:srgbClr val="FFFFFF"/>
                  </a:gs>
                  <a:gs pos="100000">
                    <a:srgbClr val="FFFFFF"/>
                  </a:gs>
                </a:gsLst>
                <a:lin ang="5400000" scaled="0"/>
              </a:gradFill>
            </a:endParaRPr>
          </a:p>
          <a:p>
            <a:pPr marL="342834" indent="-342834" defTabSz="932563">
              <a:buClr>
                <a:srgbClr val="FFFFFF"/>
              </a:buClr>
              <a:defRPr/>
            </a:pPr>
            <a:r>
              <a:rPr lang="en-US" altLang="zh-CN" sz="2800" dirty="0">
                <a:gradFill>
                  <a:gsLst>
                    <a:gs pos="1250">
                      <a:srgbClr val="FFFFFF"/>
                    </a:gs>
                    <a:gs pos="100000">
                      <a:srgbClr val="FFFFFF"/>
                    </a:gs>
                  </a:gsLst>
                  <a:lin ang="5400000" scaled="0"/>
                </a:gradFill>
              </a:rPr>
              <a:t>jQuery Mobile</a:t>
            </a:r>
          </a:p>
          <a:p>
            <a:pPr marL="342834" indent="-342834" defTabSz="932563">
              <a:buClr>
                <a:srgbClr val="FFFFFF"/>
              </a:buClr>
              <a:defRPr/>
            </a:pPr>
            <a:r>
              <a:rPr lang="en-US" altLang="zh-CN" sz="2800" dirty="0" err="1">
                <a:gradFill>
                  <a:gsLst>
                    <a:gs pos="1250">
                      <a:srgbClr val="FFFFFF"/>
                    </a:gs>
                    <a:gs pos="100000">
                      <a:srgbClr val="FFFFFF"/>
                    </a:gs>
                  </a:gsLst>
                  <a:lin ang="5400000" scaled="0"/>
                </a:gradFill>
              </a:rPr>
              <a:t>BackboneJS</a:t>
            </a:r>
            <a:endParaRPr lang="en-US" altLang="zh-CN" sz="2800" dirty="0">
              <a:gradFill>
                <a:gsLst>
                  <a:gs pos="1250">
                    <a:srgbClr val="FFFFFF"/>
                  </a:gs>
                  <a:gs pos="100000">
                    <a:srgbClr val="FFFFFF"/>
                  </a:gs>
                </a:gsLst>
                <a:lin ang="5400000" scaled="0"/>
              </a:gradFill>
            </a:endParaRPr>
          </a:p>
          <a:p>
            <a:pPr marL="342834" indent="-342834" defTabSz="932563">
              <a:buClr>
                <a:srgbClr val="FFFFFF"/>
              </a:buClr>
              <a:defRPr/>
            </a:pPr>
            <a:r>
              <a:rPr lang="en-US" altLang="zh-CN" sz="2800" dirty="0" err="1">
                <a:gradFill>
                  <a:gsLst>
                    <a:gs pos="1250">
                      <a:srgbClr val="FFFFFF"/>
                    </a:gs>
                    <a:gs pos="100000">
                      <a:srgbClr val="FFFFFF"/>
                    </a:gs>
                  </a:gsLst>
                  <a:lin ang="5400000" scaled="0"/>
                </a:gradFill>
              </a:rPr>
              <a:t>Sencha</a:t>
            </a:r>
            <a:r>
              <a:rPr lang="en-US" altLang="zh-CN" sz="2800" dirty="0">
                <a:gradFill>
                  <a:gsLst>
                    <a:gs pos="1250">
                      <a:srgbClr val="FFFFFF"/>
                    </a:gs>
                    <a:gs pos="100000">
                      <a:srgbClr val="FFFFFF"/>
                    </a:gs>
                  </a:gsLst>
                  <a:lin ang="5400000" scaled="0"/>
                </a:gradFill>
              </a:rPr>
              <a:t> Touch</a:t>
            </a:r>
          </a:p>
          <a:p>
            <a:pPr marL="342834" indent="-342834" defTabSz="932563">
              <a:buClr>
                <a:srgbClr val="FFFFFF"/>
              </a:buClr>
              <a:defRPr/>
            </a:pPr>
            <a:r>
              <a:rPr lang="en-US" altLang="zh-CN" sz="2800" dirty="0">
                <a:gradFill>
                  <a:gsLst>
                    <a:gs pos="1250">
                      <a:srgbClr val="FFFFFF"/>
                    </a:gs>
                    <a:gs pos="100000">
                      <a:srgbClr val="FFFFFF"/>
                    </a:gs>
                  </a:gsLst>
                  <a:lin ang="5400000" scaled="0"/>
                </a:gradFill>
              </a:rPr>
              <a:t>Angular.js</a:t>
            </a:r>
          </a:p>
          <a:p>
            <a:pPr marL="342834" indent="-342834" defTabSz="932563">
              <a:buClr>
                <a:srgbClr val="FFFFFF"/>
              </a:buClr>
              <a:defRPr/>
            </a:pPr>
            <a:r>
              <a:rPr lang="en-US" altLang="zh-CN" sz="2800" dirty="0">
                <a:gradFill>
                  <a:gsLst>
                    <a:gs pos="1250">
                      <a:srgbClr val="FFFFFF"/>
                    </a:gs>
                    <a:gs pos="100000">
                      <a:srgbClr val="FFFFFF"/>
                    </a:gs>
                  </a:gsLst>
                  <a:lin ang="5400000" scaled="0"/>
                </a:gradFill>
              </a:rPr>
              <a:t>Ionic</a:t>
            </a:r>
          </a:p>
          <a:p>
            <a:pPr marL="342834" indent="-342834" defTabSz="932563">
              <a:buClr>
                <a:srgbClr val="FFFFFF"/>
              </a:buClr>
              <a:defRPr/>
            </a:pPr>
            <a:r>
              <a:rPr lang="en-US" altLang="zh-CN" sz="2800" dirty="0">
                <a:gradFill>
                  <a:gsLst>
                    <a:gs pos="1250">
                      <a:srgbClr val="FFFFFF"/>
                    </a:gs>
                    <a:gs pos="100000">
                      <a:srgbClr val="FFFFFF"/>
                    </a:gs>
                  </a:gsLst>
                  <a:lin ang="5400000" scaled="0"/>
                </a:gradFill>
              </a:rPr>
              <a:t>Others</a:t>
            </a:r>
          </a:p>
        </p:txBody>
      </p:sp>
      <p:pic>
        <p:nvPicPr>
          <p:cNvPr id="3" name="Picture 2" descr="http://winjs.blob.core.windows.net/assets/winjslogo-purple-backgrou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4813" y="1213498"/>
            <a:ext cx="1450510" cy="14505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upload.wikimedia.org/wikipedia/commons/5/53/Jquery-mobile-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1605" y="2854773"/>
            <a:ext cx="3960624" cy="10884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vojtajina.github.io/html5la/2012-05-30-boston/images/AngularShield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7076" y="1472517"/>
            <a:ext cx="3508363" cy="9324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2012.jsconf.eu/images/sponsor-logos/KendoU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3629" y="5667790"/>
            <a:ext cx="2971372" cy="11208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blog.toright.com/wp-content/uploads/2013/03/Sencha-SDK-Tools-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8646" y="3959425"/>
            <a:ext cx="1460523" cy="14605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mediamolecule.com/images/uploads/jqtouch.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45293" y="3786387"/>
            <a:ext cx="1696288" cy="5300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news.ebscer.com/wp-content/uploads/2014/05/ionic_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78909" y="4689686"/>
            <a:ext cx="1726529" cy="19164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pbs.twimg.com/profile_images/1233502983/zepto-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20053" y="2313888"/>
            <a:ext cx="1170251" cy="117025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file.mrbool.com/mrbool/articles/MuhammadAzamuddin/BackBoneEvents/BackBoneEvents0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81875" y="4218221"/>
            <a:ext cx="1626248" cy="162624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11487" y="4503994"/>
            <a:ext cx="5134025" cy="2090598"/>
          </a:xfrm>
          <a:prstGeom prst="rect">
            <a:avLst/>
          </a:prstGeom>
        </p:spPr>
        <p:txBody>
          <a:bodyPr wrap="square">
            <a:spAutoFit/>
          </a:bodyPr>
          <a:lstStyle/>
          <a:p>
            <a:pPr marL="285695" indent="-285695" defTabSz="932563">
              <a:lnSpc>
                <a:spcPct val="90000"/>
              </a:lnSpc>
              <a:spcBef>
                <a:spcPts val="1800"/>
              </a:spcBef>
              <a:buFont typeface="Wingdings" panose="05000000000000000000" pitchFamily="2" charset="2"/>
              <a:buChar char="ü"/>
            </a:pPr>
            <a:r>
              <a:rPr lang="en-US" altLang="zh-CN" dirty="0" err="1">
                <a:gradFill>
                  <a:gsLst>
                    <a:gs pos="100000">
                      <a:srgbClr val="FFFFFF"/>
                    </a:gs>
                    <a:gs pos="0">
                      <a:srgbClr val="FFFFFF"/>
                    </a:gs>
                  </a:gsLst>
                  <a:lin ang="5400000" scaled="0"/>
                </a:gradFill>
                <a:latin typeface="Segoe UI Light"/>
                <a:ea typeface="ＭＳ Ｐゴシック" charset="0"/>
              </a:rPr>
              <a:t>jQTouch</a:t>
            </a:r>
            <a:r>
              <a:rPr lang="en-US" altLang="zh-CN" dirty="0">
                <a:gradFill>
                  <a:gsLst>
                    <a:gs pos="100000">
                      <a:srgbClr val="FFFFFF"/>
                    </a:gs>
                    <a:gs pos="0">
                      <a:srgbClr val="FFFFFF"/>
                    </a:gs>
                  </a:gsLst>
                  <a:lin ang="5400000" scaled="0"/>
                </a:gradFill>
                <a:latin typeface="Segoe UI Light"/>
                <a:ea typeface="ＭＳ Ｐゴシック" charset="0"/>
              </a:rPr>
              <a:t>, Kendo UI, Wink Toolkit, </a:t>
            </a:r>
            <a:r>
              <a:rPr lang="en-US" altLang="zh-CN" dirty="0" err="1">
                <a:gradFill>
                  <a:gsLst>
                    <a:gs pos="100000">
                      <a:srgbClr val="FFFFFF"/>
                    </a:gs>
                    <a:gs pos="0">
                      <a:srgbClr val="FFFFFF"/>
                    </a:gs>
                  </a:gsLst>
                  <a:lin ang="5400000" scaled="0"/>
                </a:gradFill>
                <a:latin typeface="Segoe UI Light"/>
                <a:ea typeface="ＭＳ Ｐゴシック" charset="0"/>
              </a:rPr>
              <a:t>Zepto</a:t>
            </a:r>
            <a:r>
              <a:rPr lang="en-US" altLang="zh-CN" dirty="0">
                <a:gradFill>
                  <a:gsLst>
                    <a:gs pos="100000">
                      <a:srgbClr val="FFFFFF"/>
                    </a:gs>
                    <a:gs pos="0">
                      <a:srgbClr val="FFFFFF"/>
                    </a:gs>
                  </a:gsLst>
                  <a:lin ang="5400000" scaled="0"/>
                </a:gradFill>
                <a:latin typeface="Segoe UI Light"/>
                <a:ea typeface="ＭＳ Ｐゴシック" charset="0"/>
              </a:rPr>
              <a:t>, Jo, </a:t>
            </a:r>
            <a:r>
              <a:rPr lang="en-US" altLang="zh-CN" dirty="0" err="1">
                <a:gradFill>
                  <a:gsLst>
                    <a:gs pos="100000">
                      <a:srgbClr val="FFFFFF"/>
                    </a:gs>
                    <a:gs pos="0">
                      <a:srgbClr val="FFFFFF"/>
                    </a:gs>
                  </a:gsLst>
                  <a:lin ang="5400000" scaled="0"/>
                </a:gradFill>
                <a:latin typeface="Segoe UI Light"/>
                <a:ea typeface="ＭＳ Ｐゴシック" charset="0"/>
              </a:rPr>
              <a:t>EmbedJS</a:t>
            </a:r>
            <a:r>
              <a:rPr lang="en-US" altLang="zh-CN" dirty="0">
                <a:gradFill>
                  <a:gsLst>
                    <a:gs pos="100000">
                      <a:srgbClr val="FFFFFF"/>
                    </a:gs>
                    <a:gs pos="0">
                      <a:srgbClr val="FFFFFF"/>
                    </a:gs>
                  </a:gsLst>
                  <a:lin ang="5400000" scaled="0"/>
                </a:gradFill>
                <a:latin typeface="Segoe UI Light"/>
                <a:ea typeface="ＭＳ Ｐゴシック" charset="0"/>
              </a:rPr>
              <a:t>, DHTMLX Touch, Mobilise.js, Enjo.js, </a:t>
            </a:r>
            <a:r>
              <a:rPr lang="en-US" altLang="zh-CN" dirty="0" err="1">
                <a:gradFill>
                  <a:gsLst>
                    <a:gs pos="100000">
                      <a:srgbClr val="FFFFFF"/>
                    </a:gs>
                    <a:gs pos="0">
                      <a:srgbClr val="FFFFFF"/>
                    </a:gs>
                  </a:gsLst>
                  <a:lin ang="5400000" scaled="0"/>
                </a:gradFill>
                <a:latin typeface="Segoe UI Light"/>
                <a:ea typeface="ＭＳ Ｐゴシック" charset="0"/>
              </a:rPr>
              <a:t>PhoneJS</a:t>
            </a:r>
            <a:r>
              <a:rPr lang="en-US" altLang="zh-CN" dirty="0">
                <a:gradFill>
                  <a:gsLst>
                    <a:gs pos="100000">
                      <a:srgbClr val="FFFFFF"/>
                    </a:gs>
                    <a:gs pos="0">
                      <a:srgbClr val="FFFFFF"/>
                    </a:gs>
                  </a:gsLst>
                  <a:lin ang="5400000" scaled="0"/>
                </a:gradFill>
                <a:latin typeface="Segoe UI Light"/>
                <a:ea typeface="ＭＳ Ｐゴシック" charset="0"/>
              </a:rPr>
              <a:t>, </a:t>
            </a:r>
            <a:r>
              <a:rPr lang="en-US" altLang="zh-CN" dirty="0" err="1">
                <a:gradFill>
                  <a:gsLst>
                    <a:gs pos="100000">
                      <a:srgbClr val="FFFFFF"/>
                    </a:gs>
                    <a:gs pos="0">
                      <a:srgbClr val="FFFFFF"/>
                    </a:gs>
                  </a:gsLst>
                  <a:lin ang="5400000" scaled="0"/>
                </a:gradFill>
                <a:latin typeface="Segoe UI Light"/>
                <a:ea typeface="ＭＳ Ｐゴシック" charset="0"/>
              </a:rPr>
              <a:t>iUI</a:t>
            </a:r>
            <a:r>
              <a:rPr lang="en-US" altLang="zh-CN" dirty="0">
                <a:gradFill>
                  <a:gsLst>
                    <a:gs pos="100000">
                      <a:srgbClr val="FFFFFF"/>
                    </a:gs>
                    <a:gs pos="0">
                      <a:srgbClr val="FFFFFF"/>
                    </a:gs>
                  </a:gsLst>
                  <a:lin ang="5400000" scaled="0"/>
                </a:gradFill>
                <a:latin typeface="Segoe UI Light"/>
                <a:ea typeface="ＭＳ Ｐゴシック" charset="0"/>
              </a:rPr>
              <a:t>, Spine Mobile, WebApp.net, Dojo Mobile, etc.</a:t>
            </a:r>
          </a:p>
          <a:p>
            <a:pPr marL="285695" indent="-285695" defTabSz="932563">
              <a:lnSpc>
                <a:spcPct val="90000"/>
              </a:lnSpc>
              <a:spcBef>
                <a:spcPts val="1800"/>
              </a:spcBef>
              <a:buFont typeface="Wingdings" panose="05000000000000000000" pitchFamily="2" charset="2"/>
              <a:buChar char="ü"/>
            </a:pPr>
            <a:endParaRPr lang="en-US" dirty="0">
              <a:gradFill>
                <a:gsLst>
                  <a:gs pos="100000">
                    <a:srgbClr val="FFFFFF"/>
                  </a:gs>
                  <a:gs pos="0">
                    <a:srgbClr val="FFFFFF"/>
                  </a:gs>
                </a:gsLst>
                <a:lin ang="5400000" scaled="0"/>
              </a:gradFill>
              <a:latin typeface="Segoe UI Light"/>
              <a:ea typeface="ＭＳ Ｐゴシック" charset="0"/>
            </a:endParaRPr>
          </a:p>
          <a:p>
            <a:pPr marL="285695" indent="-285695" defTabSz="932563">
              <a:lnSpc>
                <a:spcPct val="90000"/>
              </a:lnSpc>
              <a:spcBef>
                <a:spcPts val="1800"/>
              </a:spcBef>
              <a:buFont typeface="Wingdings" panose="05000000000000000000" pitchFamily="2" charset="2"/>
              <a:buChar char="ü"/>
            </a:pPr>
            <a:endParaRPr lang="en-US" dirty="0">
              <a:gradFill>
                <a:gsLst>
                  <a:gs pos="100000">
                    <a:srgbClr val="FFFFFF"/>
                  </a:gs>
                  <a:gs pos="0">
                    <a:srgbClr val="FFFFFF"/>
                  </a:gs>
                </a:gsLst>
                <a:lin ang="5400000" scaled="0"/>
              </a:gradFill>
              <a:latin typeface="Segoe UI Light"/>
              <a:ea typeface="ＭＳ Ｐゴシック" charset="0"/>
            </a:endParaRPr>
          </a:p>
        </p:txBody>
      </p:sp>
    </p:spTree>
    <p:extLst>
      <p:ext uri="{BB962C8B-B14F-4D97-AF65-F5344CB8AC3E}">
        <p14:creationId xmlns:p14="http://schemas.microsoft.com/office/powerpoint/2010/main" val="32928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2" y="497"/>
            <a:ext cx="6440527" cy="6993533"/>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123102" y="221128"/>
            <a:ext cx="6165927" cy="917444"/>
          </a:xfrm>
        </p:spPr>
        <p:txBody>
          <a:bodyPr/>
          <a:lstStyle/>
          <a:p>
            <a:r>
              <a:rPr lang="en-US" sz="3799" dirty="0">
                <a:solidFill>
                  <a:schemeClr val="bg1"/>
                </a:solidFill>
              </a:rPr>
              <a:t>Using device capabilities</a:t>
            </a:r>
          </a:p>
        </p:txBody>
      </p:sp>
      <p:sp>
        <p:nvSpPr>
          <p:cNvPr id="4" name="Rectangle 3"/>
          <p:cNvSpPr/>
          <p:nvPr/>
        </p:nvSpPr>
        <p:spPr>
          <a:xfrm>
            <a:off x="502459" y="1731331"/>
            <a:ext cx="5240405" cy="2793742"/>
          </a:xfrm>
          <a:prstGeom prst="rect">
            <a:avLst/>
          </a:prstGeom>
        </p:spPr>
        <p:txBody>
          <a:bodyPr wrap="square">
            <a:spAutoFit/>
          </a:bodyPr>
          <a:lstStyle/>
          <a:p>
            <a:pPr defTabSz="932289"/>
            <a:endParaRPr lang="en-US" sz="2800" dirty="0">
              <a:solidFill>
                <a:srgbClr val="FFFFFF"/>
              </a:solidFill>
              <a:latin typeface="Segoe UI Light"/>
            </a:endParaRPr>
          </a:p>
          <a:p>
            <a:pPr defTabSz="932289"/>
            <a:r>
              <a:rPr lang="en-US" dirty="0">
                <a:solidFill>
                  <a:srgbClr val="FFFFFF"/>
                </a:solidFill>
                <a:latin typeface="Segoe UI Light"/>
              </a:rPr>
              <a:t>Access device-specific capacities through plugins.</a:t>
            </a:r>
          </a:p>
          <a:p>
            <a:pPr defTabSz="932289"/>
            <a:endParaRPr lang="en-US" dirty="0">
              <a:solidFill>
                <a:srgbClr val="FFFFFF"/>
              </a:solidFill>
              <a:latin typeface="Segoe UI Light"/>
            </a:endParaRPr>
          </a:p>
          <a:p>
            <a:pPr defTabSz="932289"/>
            <a:r>
              <a:rPr lang="en-US" dirty="0">
                <a:solidFill>
                  <a:srgbClr val="FFFFFF"/>
                </a:solidFill>
                <a:latin typeface="Segoe UI Light"/>
              </a:rPr>
              <a:t>Out-of-the-box plugins include Geolocation, File System, Network, Media, and many more.</a:t>
            </a:r>
          </a:p>
          <a:p>
            <a:pPr defTabSz="932289"/>
            <a:endParaRPr lang="en-US" dirty="0">
              <a:solidFill>
                <a:srgbClr val="FFFFFF"/>
              </a:solidFill>
              <a:latin typeface="Segoe UI Light"/>
            </a:endParaRPr>
          </a:p>
          <a:p>
            <a:pPr defTabSz="932289"/>
            <a:r>
              <a:rPr lang="en-US" dirty="0">
                <a:solidFill>
                  <a:srgbClr val="FFFFFF"/>
                </a:solidFill>
                <a:latin typeface="Segoe UI Light"/>
              </a:rPr>
              <a:t>The rich Visual Studio JavaScript code editor makes working with plugins even easier with features such as colorization and IntelliSense.</a:t>
            </a:r>
          </a:p>
        </p:txBody>
      </p:sp>
      <p:sp>
        <p:nvSpPr>
          <p:cNvPr id="8" name="Content Placeholder 2"/>
          <p:cNvSpPr txBox="1">
            <a:spLocks/>
          </p:cNvSpPr>
          <p:nvPr/>
        </p:nvSpPr>
        <p:spPr>
          <a:xfrm>
            <a:off x="74737" y="1211587"/>
            <a:ext cx="4710545" cy="975676"/>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289">
              <a:buClr>
                <a:srgbClr val="000000"/>
              </a:buClr>
            </a:pPr>
            <a:r>
              <a:rPr lang="en-US" sz="2800" dirty="0">
                <a:solidFill>
                  <a:srgbClr val="FFFFFF"/>
                </a:solidFill>
              </a:rPr>
              <a:t>Use device capabilities from your app</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1129" y="1440154"/>
            <a:ext cx="1162975" cy="482811"/>
          </a:xfrm>
          <a:prstGeom prst="rect">
            <a:avLst/>
          </a:prstGeom>
        </p:spPr>
      </p:pic>
      <p:sp>
        <p:nvSpPr>
          <p:cNvPr id="10" name="Content Placeholder 2"/>
          <p:cNvSpPr txBox="1">
            <a:spLocks/>
          </p:cNvSpPr>
          <p:nvPr/>
        </p:nvSpPr>
        <p:spPr>
          <a:xfrm>
            <a:off x="74735" y="4879281"/>
            <a:ext cx="5438992" cy="58015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289">
              <a:buClr>
                <a:srgbClr val="000000"/>
              </a:buClr>
            </a:pPr>
            <a:r>
              <a:rPr lang="en-US" sz="2800" dirty="0">
                <a:solidFill>
                  <a:srgbClr val="FFFFFF"/>
                </a:solidFill>
              </a:rPr>
              <a:t>Go further—plugin registry</a:t>
            </a:r>
          </a:p>
        </p:txBody>
      </p:sp>
      <p:sp>
        <p:nvSpPr>
          <p:cNvPr id="11" name="Rectangle 10"/>
          <p:cNvSpPr/>
          <p:nvPr/>
        </p:nvSpPr>
        <p:spPr>
          <a:xfrm>
            <a:off x="502459" y="5441457"/>
            <a:ext cx="5240405" cy="659198"/>
          </a:xfrm>
          <a:prstGeom prst="rect">
            <a:avLst/>
          </a:prstGeom>
        </p:spPr>
        <p:txBody>
          <a:bodyPr wrap="square">
            <a:spAutoFit/>
          </a:bodyPr>
          <a:lstStyle/>
          <a:p>
            <a:pPr defTabSz="932289"/>
            <a:r>
              <a:rPr lang="en-US" dirty="0">
                <a:solidFill>
                  <a:srgbClr val="FFFFFF"/>
                </a:solidFill>
                <a:latin typeface="Segoe UI Light"/>
              </a:rPr>
              <a:t>Get more plugins to take your app further through the Apache™ Cordova plugin registry.</a:t>
            </a:r>
          </a:p>
        </p:txBody>
      </p:sp>
      <p:pic>
        <p:nvPicPr>
          <p:cNvPr id="12" name="Picture 11"/>
          <p:cNvPicPr>
            <a:picLocks noChangeAspect="1"/>
          </p:cNvPicPr>
          <p:nvPr/>
        </p:nvPicPr>
        <p:blipFill rotWithShape="1">
          <a:blip r:embed="rId5"/>
          <a:srcRect r="78750" b="60370"/>
          <a:stretch/>
        </p:blipFill>
        <p:spPr>
          <a:xfrm>
            <a:off x="8275346" y="474275"/>
            <a:ext cx="2455124" cy="2575472"/>
          </a:xfrm>
          <a:prstGeom prst="rect">
            <a:avLst/>
          </a:prstGeom>
        </p:spPr>
      </p:pic>
      <p:pic>
        <p:nvPicPr>
          <p:cNvPr id="6" name="Picture 5"/>
          <p:cNvPicPr>
            <a:picLocks noChangeAspect="1"/>
          </p:cNvPicPr>
          <p:nvPr/>
        </p:nvPicPr>
        <p:blipFill rotWithShape="1">
          <a:blip r:embed="rId6"/>
          <a:srcRect r="62916" b="42195"/>
          <a:stretch/>
        </p:blipFill>
        <p:spPr>
          <a:xfrm>
            <a:off x="7768224" y="3351872"/>
            <a:ext cx="3380826" cy="2964389"/>
          </a:xfrm>
          <a:prstGeom prst="rect">
            <a:avLst/>
          </a:prstGeom>
        </p:spPr>
      </p:pic>
    </p:spTree>
    <p:extLst>
      <p:ext uri="{BB962C8B-B14F-4D97-AF65-F5344CB8AC3E}">
        <p14:creationId xmlns:p14="http://schemas.microsoft.com/office/powerpoint/2010/main" val="293956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2" y="497"/>
            <a:ext cx="6440527" cy="6993533"/>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3" y="295730"/>
            <a:ext cx="6165927" cy="917444"/>
          </a:xfrm>
        </p:spPr>
        <p:txBody>
          <a:bodyPr/>
          <a:lstStyle/>
          <a:p>
            <a:r>
              <a:rPr lang="en-US" sz="4399" dirty="0">
                <a:solidFill>
                  <a:schemeClr val="bg1"/>
                </a:solidFill>
              </a:rPr>
              <a:t>Integrating with services</a:t>
            </a:r>
          </a:p>
        </p:txBody>
      </p:sp>
      <p:sp>
        <p:nvSpPr>
          <p:cNvPr id="10" name="Content Placeholder 2"/>
          <p:cNvSpPr txBox="1">
            <a:spLocks/>
          </p:cNvSpPr>
          <p:nvPr/>
        </p:nvSpPr>
        <p:spPr>
          <a:xfrm>
            <a:off x="230093" y="1287776"/>
            <a:ext cx="4710545" cy="975676"/>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en-US" sz="2800" dirty="0">
                <a:gradFill>
                  <a:gsLst>
                    <a:gs pos="1250">
                      <a:srgbClr val="FFFFFF"/>
                    </a:gs>
                    <a:gs pos="100000">
                      <a:srgbClr val="FFFFFF"/>
                    </a:gs>
                  </a:gsLst>
                  <a:lin ang="5400000" scaled="0"/>
                </a:gradFill>
              </a:rPr>
              <a:t>Easy integration with Microsoft Services</a:t>
            </a:r>
          </a:p>
        </p:txBody>
      </p:sp>
      <p:sp>
        <p:nvSpPr>
          <p:cNvPr id="11" name="Rectangle 10"/>
          <p:cNvSpPr/>
          <p:nvPr/>
        </p:nvSpPr>
        <p:spPr>
          <a:xfrm>
            <a:off x="627078" y="2202046"/>
            <a:ext cx="5819727" cy="838122"/>
          </a:xfrm>
          <a:prstGeom prst="rect">
            <a:avLst/>
          </a:prstGeom>
        </p:spPr>
        <p:txBody>
          <a:bodyPr wrap="square">
            <a:spAutoFit/>
          </a:bodyPr>
          <a:lstStyle/>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Azure Active Directory—authentication.</a:t>
            </a:r>
          </a:p>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Office 365—access data from Exchange and files.</a:t>
            </a:r>
          </a:p>
        </p:txBody>
      </p:sp>
      <p:sp>
        <p:nvSpPr>
          <p:cNvPr id="12" name="Content Placeholder 2"/>
          <p:cNvSpPr txBox="1">
            <a:spLocks/>
          </p:cNvSpPr>
          <p:nvPr/>
        </p:nvSpPr>
        <p:spPr>
          <a:xfrm>
            <a:off x="230093" y="3604263"/>
            <a:ext cx="5286402" cy="975676"/>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10"/>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en-US" sz="2800" dirty="0">
                <a:gradFill>
                  <a:gsLst>
                    <a:gs pos="1250">
                      <a:srgbClr val="FFFFFF"/>
                    </a:gs>
                    <a:gs pos="100000">
                      <a:srgbClr val="FFFFFF"/>
                    </a:gs>
                  </a:gsLst>
                  <a:lin ang="5400000" scaled="0"/>
                </a:gradFill>
              </a:rPr>
              <a:t>Create custom services on Microsoft Azure</a:t>
            </a:r>
          </a:p>
        </p:txBody>
      </p:sp>
      <p:sp>
        <p:nvSpPr>
          <p:cNvPr id="15" name="Rectangle 14"/>
          <p:cNvSpPr/>
          <p:nvPr/>
        </p:nvSpPr>
        <p:spPr>
          <a:xfrm>
            <a:off x="611038" y="4563912"/>
            <a:ext cx="5819727" cy="1346646"/>
          </a:xfrm>
          <a:prstGeom prst="rect">
            <a:avLst/>
          </a:prstGeom>
        </p:spPr>
        <p:txBody>
          <a:bodyPr wrap="square">
            <a:spAutoFit/>
          </a:bodyPr>
          <a:lstStyle/>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Create and use highly scalable end-points using Azure Mobile Services.</a:t>
            </a:r>
          </a:p>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Publish and consume your own custom </a:t>
            </a:r>
            <a:r>
              <a:rPr lang="en-US" dirty="0" err="1">
                <a:gradFill>
                  <a:gsLst>
                    <a:gs pos="100000">
                      <a:srgbClr val="FFFFFF"/>
                    </a:gs>
                    <a:gs pos="0">
                      <a:srgbClr val="FFFFFF"/>
                    </a:gs>
                  </a:gsLst>
                  <a:lin ang="5400000" scaled="0"/>
                </a:gradFill>
                <a:latin typeface="Segoe UI Light"/>
                <a:ea typeface="ＭＳ Ｐゴシック" charset="0"/>
              </a:rPr>
              <a:t>RESTful</a:t>
            </a:r>
            <a:r>
              <a:rPr lang="en-US" dirty="0">
                <a:gradFill>
                  <a:gsLst>
                    <a:gs pos="100000">
                      <a:srgbClr val="FFFFFF"/>
                    </a:gs>
                    <a:gs pos="0">
                      <a:srgbClr val="FFFFFF"/>
                    </a:gs>
                  </a:gsLst>
                  <a:lin ang="5400000" scaled="0"/>
                </a:gradFill>
                <a:latin typeface="Segoe UI Light"/>
                <a:ea typeface="ＭＳ Ｐゴシック" charset="0"/>
              </a:rPr>
              <a:t> services, such as those built using ASP.NET Web API.</a:t>
            </a:r>
          </a:p>
        </p:txBody>
      </p:sp>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53704" y="165687"/>
            <a:ext cx="2667565" cy="1833951"/>
          </a:xfrm>
          <a:prstGeom prst="rect">
            <a:avLst/>
          </a:prstGeom>
        </p:spPr>
      </p:pic>
      <p:pic>
        <p:nvPicPr>
          <p:cNvPr id="3" name="Picture 2"/>
          <p:cNvPicPr>
            <a:picLocks noChangeAspect="1"/>
          </p:cNvPicPr>
          <p:nvPr/>
        </p:nvPicPr>
        <p:blipFill rotWithShape="1">
          <a:blip r:embed="rId12"/>
          <a:srcRect r="35998" b="48802"/>
          <a:stretch/>
        </p:blipFill>
        <p:spPr>
          <a:xfrm>
            <a:off x="7359548" y="754451"/>
            <a:ext cx="4724673" cy="2125947"/>
          </a:xfrm>
          <a:prstGeom prst="rect">
            <a:avLst/>
          </a:prstGeom>
        </p:spPr>
      </p:pic>
      <p:grpSp>
        <p:nvGrpSpPr>
          <p:cNvPr id="13" name="组合 12"/>
          <p:cNvGrpSpPr/>
          <p:nvPr/>
        </p:nvGrpSpPr>
        <p:grpSpPr>
          <a:xfrm>
            <a:off x="6938446" y="3162957"/>
            <a:ext cx="5257056" cy="3572995"/>
            <a:chOff x="6502342" y="1702047"/>
            <a:chExt cx="4988506" cy="3830667"/>
          </a:xfrm>
        </p:grpSpPr>
        <p:grpSp>
          <p:nvGrpSpPr>
            <p:cNvPr id="14" name="Group 50"/>
            <p:cNvGrpSpPr/>
            <p:nvPr/>
          </p:nvGrpSpPr>
          <p:grpSpPr>
            <a:xfrm>
              <a:off x="7715357" y="4389576"/>
              <a:ext cx="1143137" cy="1143137"/>
              <a:chOff x="2142565" y="3054079"/>
              <a:chExt cx="1524000" cy="1524000"/>
            </a:xfrm>
            <a:solidFill>
              <a:srgbClr val="00AEEF"/>
            </a:solidFill>
          </p:grpSpPr>
          <p:sp>
            <p:nvSpPr>
              <p:cNvPr id="58"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38576" tIns="25716" rIns="38576" bIns="25716" numCol="1" rtlCol="0" anchor="b" anchorCtr="0" compatLnSpc="1">
                <a:prstTxWarp prst="textNoShape">
                  <a:avLst/>
                </a:prstTxWarp>
              </a:bodyPr>
              <a:lstStyle/>
              <a:p>
                <a:pPr defTabSz="513941" fontAlgn="base">
                  <a:spcBef>
                    <a:spcPct val="0"/>
                  </a:spcBef>
                  <a:spcAft>
                    <a:spcPct val="0"/>
                  </a:spcAft>
                  <a:defRPr/>
                </a:pPr>
                <a:r>
                  <a:rPr lang="en-US" sz="675" kern="0" dirty="0">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rPr>
                  <a:t>Data</a:t>
                </a:r>
              </a:p>
            </p:txBody>
          </p:sp>
          <p:sp>
            <p:nvSpPr>
              <p:cNvPr id="59"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825" kern="0" dirty="0">
                  <a:solidFill>
                    <a:sysClr val="windowText" lastClr="000000"/>
                  </a:solidFill>
                  <a:latin typeface="Calibri" panose="020F0502020204030204" pitchFamily="34" charset="0"/>
                  <a:ea typeface="MS PGothic" panose="020B0600070205080204" pitchFamily="34" charset="-128"/>
                </a:endParaRPr>
              </a:p>
            </p:txBody>
          </p:sp>
        </p:grpSp>
        <p:sp>
          <p:nvSpPr>
            <p:cNvPr id="16" name="Rectangle 53"/>
            <p:cNvSpPr/>
            <p:nvPr>
              <p:custDataLst>
                <p:tags r:id="rId1"/>
              </p:custDataLst>
            </p:nvPr>
          </p:nvSpPr>
          <p:spPr bwMode="auto">
            <a:xfrm>
              <a:off x="8928371" y="3177851"/>
              <a:ext cx="1143137" cy="1143137"/>
            </a:xfrm>
            <a:prstGeom prst="rect">
              <a:avLst/>
            </a:prstGeom>
            <a:solidFill>
              <a:srgbClr val="00AEEF"/>
            </a:solidFill>
            <a:ln w="10795" cap="flat" cmpd="sng" algn="ctr">
              <a:noFill/>
              <a:prstDash val="solid"/>
              <a:headEnd type="none" w="med" len="med"/>
              <a:tailEnd type="none" w="med" len="med"/>
            </a:ln>
            <a:effectLst/>
          </p:spPr>
          <p:txBody>
            <a:bodyPr vert="horz" wrap="square" lIns="38563" tIns="25709" rIns="38563" bIns="25709" numCol="1" rtlCol="0" anchor="b" anchorCtr="0" compatLnSpc="1">
              <a:prstTxWarp prst="textNoShape">
                <a:avLst/>
              </a:prstTxWarp>
            </a:bodyPr>
            <a:lstStyle/>
            <a:p>
              <a:pPr defTabSz="513941" fontAlgn="base">
                <a:spcBef>
                  <a:spcPct val="0"/>
                </a:spcBef>
                <a:spcAft>
                  <a:spcPct val="0"/>
                </a:spcAft>
                <a:defRPr/>
              </a:pPr>
              <a:r>
                <a:rPr lang="en-US" sz="675" kern="0" dirty="0">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rPr>
                <a:t>Notifications</a:t>
              </a:r>
            </a:p>
          </p:txBody>
        </p:sp>
        <p:grpSp>
          <p:nvGrpSpPr>
            <p:cNvPr id="17" name="Group 54"/>
            <p:cNvGrpSpPr/>
            <p:nvPr/>
          </p:nvGrpSpPr>
          <p:grpSpPr>
            <a:xfrm>
              <a:off x="9252424" y="3290964"/>
              <a:ext cx="338610" cy="722124"/>
              <a:chOff x="4005600" y="3173284"/>
              <a:chExt cx="555603" cy="1178245"/>
            </a:xfrm>
          </p:grpSpPr>
          <p:sp>
            <p:nvSpPr>
              <p:cNvPr id="52"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1349" kern="0">
                  <a:solidFill>
                    <a:sysClr val="windowText" lastClr="000000"/>
                  </a:solidFill>
                  <a:latin typeface="Calibri" panose="020F0502020204030204" pitchFamily="34" charset="0"/>
                  <a:ea typeface="MS PGothic" panose="020B0600070205080204" pitchFamily="34" charset="-128"/>
                </a:endParaRPr>
              </a:p>
            </p:txBody>
          </p:sp>
          <p:sp>
            <p:nvSpPr>
              <p:cNvPr id="53"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1349" kern="0">
                  <a:solidFill>
                    <a:sysClr val="windowText" lastClr="000000"/>
                  </a:solidFill>
                  <a:latin typeface="Calibri" panose="020F0502020204030204" pitchFamily="34" charset="0"/>
                  <a:ea typeface="MS PGothic" panose="020B0600070205080204" pitchFamily="34" charset="-128"/>
                </a:endParaRPr>
              </a:p>
            </p:txBody>
          </p:sp>
          <p:sp>
            <p:nvSpPr>
              <p:cNvPr id="54"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1349" kern="0">
                  <a:solidFill>
                    <a:sysClr val="windowText" lastClr="000000"/>
                  </a:solidFill>
                  <a:latin typeface="Calibri" panose="020F0502020204030204" pitchFamily="34" charset="0"/>
                  <a:ea typeface="MS PGothic" panose="020B0600070205080204" pitchFamily="34" charset="-128"/>
                </a:endParaRPr>
              </a:p>
            </p:txBody>
          </p:sp>
          <p:sp>
            <p:nvSpPr>
              <p:cNvPr id="55"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1349" kern="0">
                  <a:solidFill>
                    <a:sysClr val="windowText" lastClr="000000"/>
                  </a:solidFill>
                  <a:latin typeface="Calibri" panose="020F0502020204030204" pitchFamily="34" charset="0"/>
                  <a:ea typeface="MS PGothic" panose="020B0600070205080204" pitchFamily="34" charset="-128"/>
                </a:endParaRPr>
              </a:p>
            </p:txBody>
          </p:sp>
          <p:sp>
            <p:nvSpPr>
              <p:cNvPr id="56"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1349" kern="0">
                  <a:solidFill>
                    <a:sysClr val="windowText" lastClr="000000"/>
                  </a:solidFill>
                  <a:latin typeface="Calibri" panose="020F0502020204030204" pitchFamily="34" charset="0"/>
                  <a:ea typeface="MS PGothic" panose="020B0600070205080204" pitchFamily="34" charset="-128"/>
                </a:endParaRPr>
              </a:p>
            </p:txBody>
          </p:sp>
          <p:sp>
            <p:nvSpPr>
              <p:cNvPr id="57"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1349" kern="0">
                  <a:solidFill>
                    <a:sysClr val="windowText" lastClr="000000"/>
                  </a:solidFill>
                  <a:latin typeface="Calibri" panose="020F0502020204030204" pitchFamily="34" charset="0"/>
                  <a:ea typeface="MS PGothic" panose="020B0600070205080204" pitchFamily="34" charset="-128"/>
                </a:endParaRPr>
              </a:p>
            </p:txBody>
          </p:sp>
        </p:grpSp>
        <p:grpSp>
          <p:nvGrpSpPr>
            <p:cNvPr id="18" name="Group 61"/>
            <p:cNvGrpSpPr/>
            <p:nvPr/>
          </p:nvGrpSpPr>
          <p:grpSpPr>
            <a:xfrm>
              <a:off x="6502342" y="3177855"/>
              <a:ext cx="1143137" cy="2354859"/>
              <a:chOff x="523683" y="3054079"/>
              <a:chExt cx="1524000" cy="3139440"/>
            </a:xfrm>
            <a:solidFill>
              <a:srgbClr val="00AEEF"/>
            </a:solidFill>
          </p:grpSpPr>
          <p:sp>
            <p:nvSpPr>
              <p:cNvPr id="50"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79294" tIns="52862" rIns="79294" bIns="52862" numCol="1" rtlCol="0" anchor="b" anchorCtr="0" compatLnSpc="1">
                <a:prstTxWarp prst="textNoShape">
                  <a:avLst/>
                </a:prstTxWarp>
              </a:bodyPr>
              <a:lstStyle/>
              <a:p>
                <a:pPr defTabSz="513941" fontAlgn="base">
                  <a:spcBef>
                    <a:spcPct val="0"/>
                  </a:spcBef>
                  <a:spcAft>
                    <a:spcPct val="0"/>
                  </a:spcAft>
                  <a:defRPr/>
                </a:pPr>
                <a:r>
                  <a:rPr lang="en-US" sz="675" kern="0" dirty="0" err="1">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rPr>
                  <a:t>Auth</a:t>
                </a:r>
                <a:endParaRPr lang="en-US" sz="675" kern="0" dirty="0">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endParaRPr>
              </a:p>
            </p:txBody>
          </p:sp>
          <p:sp>
            <p:nvSpPr>
              <p:cNvPr id="51"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825" kern="0">
                  <a:solidFill>
                    <a:sysClr val="windowText" lastClr="000000"/>
                  </a:solidFill>
                  <a:latin typeface="Calibri" panose="020F0502020204030204" pitchFamily="34" charset="0"/>
                  <a:ea typeface="MS PGothic" panose="020B0600070205080204" pitchFamily="34" charset="-128"/>
                </a:endParaRPr>
              </a:p>
            </p:txBody>
          </p:sp>
        </p:grpSp>
        <p:grpSp>
          <p:nvGrpSpPr>
            <p:cNvPr id="19" name="Group 64"/>
            <p:cNvGrpSpPr/>
            <p:nvPr/>
          </p:nvGrpSpPr>
          <p:grpSpPr>
            <a:xfrm>
              <a:off x="7715357" y="3181025"/>
              <a:ext cx="1143137" cy="1143137"/>
              <a:chOff x="2155586" y="4666056"/>
              <a:chExt cx="1524000" cy="1524000"/>
            </a:xfrm>
            <a:solidFill>
              <a:srgbClr val="00AEEF"/>
            </a:solidFill>
          </p:grpSpPr>
          <p:sp>
            <p:nvSpPr>
              <p:cNvPr id="45"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38576" tIns="25716" rIns="38576" bIns="25716" numCol="1" rtlCol="0" anchor="b" anchorCtr="0" compatLnSpc="1">
                <a:prstTxWarp prst="textNoShape">
                  <a:avLst/>
                </a:prstTxWarp>
              </a:bodyPr>
              <a:lstStyle/>
              <a:p>
                <a:pPr defTabSz="513941" fontAlgn="base">
                  <a:spcBef>
                    <a:spcPct val="0"/>
                  </a:spcBef>
                  <a:spcAft>
                    <a:spcPct val="0"/>
                  </a:spcAft>
                  <a:defRPr/>
                </a:pPr>
                <a:r>
                  <a:rPr lang="en-US" sz="675" kern="0" dirty="0">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rPr>
                  <a:t>Server Logic</a:t>
                </a:r>
              </a:p>
            </p:txBody>
          </p:sp>
          <p:grpSp>
            <p:nvGrpSpPr>
              <p:cNvPr id="46" name="Group 66"/>
              <p:cNvGrpSpPr/>
              <p:nvPr/>
            </p:nvGrpSpPr>
            <p:grpSpPr bwMode="black">
              <a:xfrm>
                <a:off x="2405244" y="4942461"/>
                <a:ext cx="975049" cy="828286"/>
                <a:chOff x="5184775" y="225425"/>
                <a:chExt cx="1500188" cy="1220788"/>
              </a:xfrm>
              <a:grp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675" kern="0">
                    <a:solidFill>
                      <a:sysClr val="windowText" lastClr="000000"/>
                    </a:solidFill>
                    <a:latin typeface="Calibri" panose="020F0502020204030204" pitchFamily="34" charset="0"/>
                    <a:ea typeface="MS PGothic" panose="020B0600070205080204" pitchFamily="34" charset="-128"/>
                  </a:endParaRPr>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675" kern="0">
                    <a:solidFill>
                      <a:sysClr val="windowText" lastClr="000000"/>
                    </a:solidFill>
                    <a:latin typeface="Calibri" panose="020F0502020204030204" pitchFamily="34" charset="0"/>
                    <a:ea typeface="MS PGothic" panose="020B0600070205080204" pitchFamily="34" charset="-128"/>
                  </a:endParaRPr>
                </a:p>
              </p:txBody>
            </p:sp>
            <p:sp>
              <p:nvSpPr>
                <p:cNvPr id="4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6" rIns="51435" bIns="25716" numCol="1" anchor="t" anchorCtr="0" compatLnSpc="1">
                  <a:prstTxWarp prst="textNoShape">
                    <a:avLst/>
                  </a:prstTxWarp>
                </a:bodyPr>
                <a:lstStyle/>
                <a:p>
                  <a:pPr defTabSz="514110" fontAlgn="base">
                    <a:spcBef>
                      <a:spcPct val="0"/>
                    </a:spcBef>
                    <a:spcAft>
                      <a:spcPct val="0"/>
                    </a:spcAft>
                    <a:defRPr/>
                  </a:pPr>
                  <a:endParaRPr lang="en-US" sz="675" kern="0">
                    <a:solidFill>
                      <a:sysClr val="windowText" lastClr="000000"/>
                    </a:solidFill>
                    <a:latin typeface="Calibri" panose="020F0502020204030204" pitchFamily="34" charset="0"/>
                    <a:ea typeface="MS PGothic" panose="020B0600070205080204" pitchFamily="34" charset="-128"/>
                  </a:endParaRPr>
                </a:p>
              </p:txBody>
            </p:sp>
          </p:grpSp>
        </p:grpSp>
        <p:grpSp>
          <p:nvGrpSpPr>
            <p:cNvPr id="20" name="Group 73"/>
            <p:cNvGrpSpPr/>
            <p:nvPr/>
          </p:nvGrpSpPr>
          <p:grpSpPr>
            <a:xfrm>
              <a:off x="6502345" y="1702047"/>
              <a:ext cx="4988503" cy="1459079"/>
              <a:chOff x="523683" y="1595421"/>
              <a:chExt cx="4975779" cy="1370389"/>
            </a:xfrm>
          </p:grpSpPr>
          <p:sp>
            <p:nvSpPr>
              <p:cNvPr id="42"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51432" tIns="25715" rIns="51432" bIns="25715" numCol="1" rtlCol="0" anchor="ctr" anchorCtr="0" compatLnSpc="1">
                <a:prstTxWarp prst="textNoShape">
                  <a:avLst/>
                </a:prstTxWarp>
              </a:bodyPr>
              <a:lstStyle/>
              <a:p>
                <a:pPr algn="ctr" defTabSz="513941" fontAlgn="base">
                  <a:spcBef>
                    <a:spcPct val="0"/>
                  </a:spcBef>
                  <a:spcAft>
                    <a:spcPct val="0"/>
                  </a:spcAft>
                  <a:defRPr/>
                </a:pPr>
                <a:endParaRPr lang="en-US" sz="787" kern="0" dirty="0">
                  <a:gradFill>
                    <a:gsLst>
                      <a:gs pos="0">
                        <a:srgbClr val="FFFFFF"/>
                      </a:gs>
                      <a:gs pos="100000">
                        <a:srgbClr val="FFFFFF"/>
                      </a:gs>
                    </a:gsLst>
                    <a:lin ang="5400000" scaled="0"/>
                  </a:gradFill>
                  <a:latin typeface="Calibri" panose="020F0502020204030204" pitchFamily="34" charset="0"/>
                  <a:ea typeface="MS PGothic" panose="020B0600070205080204" pitchFamily="34" charset="-128"/>
                </a:endParaRPr>
              </a:p>
            </p:txBody>
          </p:sp>
          <p:pic>
            <p:nvPicPr>
              <p:cNvPr id="43" name="Picture 2"/>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 name="Picture 4"/>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1" name="Group 77"/>
            <p:cNvGrpSpPr/>
            <p:nvPr/>
          </p:nvGrpSpPr>
          <p:grpSpPr>
            <a:xfrm>
              <a:off x="10148600" y="3178851"/>
              <a:ext cx="1143137" cy="1143137"/>
              <a:chOff x="7955320" y="3231289"/>
              <a:chExt cx="1524000" cy="1524000"/>
            </a:xfrm>
          </p:grpSpPr>
          <p:sp>
            <p:nvSpPr>
              <p:cNvPr id="33"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38576" tIns="25716" rIns="38576" bIns="25716" numCol="1" rtlCol="0" anchor="b" anchorCtr="0" compatLnSpc="1">
                <a:prstTxWarp prst="textNoShape">
                  <a:avLst/>
                </a:prstTxWarp>
              </a:bodyPr>
              <a:lstStyle/>
              <a:p>
                <a:pPr defTabSz="513941" fontAlgn="base">
                  <a:spcBef>
                    <a:spcPct val="0"/>
                  </a:spcBef>
                  <a:spcAft>
                    <a:spcPct val="0"/>
                  </a:spcAft>
                  <a:defRPr/>
                </a:pPr>
                <a:r>
                  <a:rPr lang="en-US" sz="675" kern="0" dirty="0">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rPr>
                  <a:t>Logging &amp; </a:t>
                </a:r>
                <a:r>
                  <a:rPr lang="en-US" sz="675" kern="0" dirty="0" err="1">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rPr>
                  <a:t>Diag</a:t>
                </a:r>
                <a:endParaRPr lang="en-US" sz="675" kern="0" dirty="0">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endParaRPr>
              </a:p>
            </p:txBody>
          </p:sp>
          <p:grpSp>
            <p:nvGrpSpPr>
              <p:cNvPr id="34" name="Group 79"/>
              <p:cNvGrpSpPr/>
              <p:nvPr/>
            </p:nvGrpSpPr>
            <p:grpSpPr>
              <a:xfrm>
                <a:off x="8258106" y="3524595"/>
                <a:ext cx="851488" cy="827454"/>
                <a:chOff x="8258106" y="3524595"/>
                <a:chExt cx="851488" cy="827454"/>
              </a:xfrm>
            </p:grpSpPr>
            <p:cxnSp>
              <p:nvCxnSpPr>
                <p:cNvPr id="35"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36"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37"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38"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39"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40"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51432" tIns="25715" rIns="51432" bIns="25715" numCol="1" rtlCol="0" anchor="ctr" anchorCtr="0" compatLnSpc="1">
                  <a:prstTxWarp prst="textNoShape">
                    <a:avLst/>
                  </a:prstTxWarp>
                </a:bodyPr>
                <a:lstStyle/>
                <a:p>
                  <a:pPr algn="ctr" defTabSz="514134" fontAlgn="base">
                    <a:spcBef>
                      <a:spcPct val="0"/>
                    </a:spcBef>
                    <a:spcAft>
                      <a:spcPct val="0"/>
                    </a:spcAft>
                    <a:defRPr/>
                  </a:pPr>
                  <a:endParaRPr lang="en-US" sz="825" kern="0" dirty="0">
                    <a:gradFill>
                      <a:gsLst>
                        <a:gs pos="0">
                          <a:srgbClr val="FFFFFF"/>
                        </a:gs>
                        <a:gs pos="100000">
                          <a:srgbClr val="FFFFFF"/>
                        </a:gs>
                      </a:gsLst>
                      <a:lin ang="5400000" scaled="0"/>
                    </a:gradFill>
                    <a:latin typeface="Calibri" panose="020F0502020204030204" pitchFamily="34" charset="0"/>
                    <a:ea typeface="MS PGothic" panose="020B0600070205080204" pitchFamily="34" charset="-128"/>
                  </a:endParaRPr>
                </a:p>
              </p:txBody>
            </p:sp>
            <p:cxnSp>
              <p:nvCxnSpPr>
                <p:cNvPr id="41"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22" name="Group 4"/>
            <p:cNvGrpSpPr/>
            <p:nvPr/>
          </p:nvGrpSpPr>
          <p:grpSpPr>
            <a:xfrm>
              <a:off x="10146393" y="4389576"/>
              <a:ext cx="1143137" cy="1143137"/>
              <a:chOff x="7952376" y="4845395"/>
              <a:chExt cx="1524000" cy="1524000"/>
            </a:xfrm>
          </p:grpSpPr>
          <p:sp>
            <p:nvSpPr>
              <p:cNvPr id="26"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38576" tIns="25716" rIns="38576" bIns="25716" numCol="1" rtlCol="0" anchor="b" anchorCtr="0" compatLnSpc="1">
                <a:prstTxWarp prst="textNoShape">
                  <a:avLst/>
                </a:prstTxWarp>
              </a:bodyPr>
              <a:lstStyle/>
              <a:p>
                <a:pPr defTabSz="513941" fontAlgn="base">
                  <a:spcBef>
                    <a:spcPct val="0"/>
                  </a:spcBef>
                  <a:spcAft>
                    <a:spcPct val="0"/>
                  </a:spcAft>
                  <a:defRPr/>
                </a:pPr>
                <a:r>
                  <a:rPr lang="en-US" sz="675" kern="0" dirty="0">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rPr>
                  <a:t>Scale</a:t>
                </a:r>
              </a:p>
            </p:txBody>
          </p:sp>
          <p:cxnSp>
            <p:nvCxnSpPr>
              <p:cNvPr id="27"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28"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29"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30"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31"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32"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23" name="Group 3"/>
            <p:cNvGrpSpPr/>
            <p:nvPr/>
          </p:nvGrpSpPr>
          <p:grpSpPr>
            <a:xfrm>
              <a:off x="8925835" y="4389576"/>
              <a:ext cx="1143137" cy="1143137"/>
              <a:chOff x="6325159" y="4845395"/>
              <a:chExt cx="1524000" cy="1524000"/>
            </a:xfrm>
          </p:grpSpPr>
          <p:sp>
            <p:nvSpPr>
              <p:cNvPr id="24"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38576" tIns="25716" rIns="38576" bIns="25716" numCol="1" rtlCol="0" anchor="b" anchorCtr="0" compatLnSpc="1">
                <a:prstTxWarp prst="textNoShape">
                  <a:avLst/>
                </a:prstTxWarp>
              </a:bodyPr>
              <a:lstStyle/>
              <a:p>
                <a:pPr defTabSz="513941" fontAlgn="base">
                  <a:spcBef>
                    <a:spcPct val="0"/>
                  </a:spcBef>
                  <a:spcAft>
                    <a:spcPct val="0"/>
                  </a:spcAft>
                  <a:defRPr/>
                </a:pPr>
                <a:r>
                  <a:rPr lang="en-US" sz="675" kern="0" dirty="0">
                    <a:gradFill flip="none" rotWithShape="1">
                      <a:gsLst>
                        <a:gs pos="0">
                          <a:srgbClr val="FFFFFF"/>
                        </a:gs>
                        <a:gs pos="100000">
                          <a:srgbClr val="FFFFFF"/>
                        </a:gs>
                      </a:gsLst>
                      <a:lin ang="5400000" scaled="0"/>
                      <a:tileRect/>
                    </a:gradFill>
                    <a:latin typeface="Calibri" panose="020F0502020204030204" pitchFamily="34" charset="0"/>
                    <a:ea typeface="MS PGothic" panose="020B0600070205080204" pitchFamily="34" charset="-128"/>
                  </a:rPr>
                  <a:t>Scheduler</a:t>
                </a:r>
              </a:p>
            </p:txBody>
          </p:sp>
          <p:pic>
            <p:nvPicPr>
              <p:cNvPr id="25" name="Picture 4" descr="C:\Users\Jonahs\Dropbox\Projects SCOTT\MEET Windows Azure\source\Background\tile-icon-cache.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619522" y="5122961"/>
                <a:ext cx="851488" cy="851488"/>
              </a:xfrm>
              <a:prstGeom prst="rect">
                <a:avLst/>
              </a:prstGeom>
              <a:solidFill>
                <a:srgbClr val="00AEEF"/>
              </a:solidFill>
              <a:extLst/>
            </p:spPr>
          </p:pic>
        </p:grpSp>
      </p:grpSp>
    </p:spTree>
    <p:extLst>
      <p:ext uri="{BB962C8B-B14F-4D97-AF65-F5344CB8AC3E}">
        <p14:creationId xmlns:p14="http://schemas.microsoft.com/office/powerpoint/2010/main" val="173546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2" y="497"/>
            <a:ext cx="6440527" cy="6993533"/>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3" y="221128"/>
            <a:ext cx="6165927" cy="917444"/>
          </a:xfrm>
        </p:spPr>
        <p:txBody>
          <a:bodyPr/>
          <a:lstStyle/>
          <a:p>
            <a:r>
              <a:rPr lang="en-US" sz="5000" dirty="0">
                <a:solidFill>
                  <a:schemeClr val="bg1"/>
                </a:solidFill>
              </a:rPr>
              <a:t>Building &amp; Deploy</a:t>
            </a:r>
          </a:p>
        </p:txBody>
      </p:sp>
      <p:sp>
        <p:nvSpPr>
          <p:cNvPr id="6" name="Content Placeholder 2"/>
          <p:cNvSpPr txBox="1">
            <a:spLocks/>
          </p:cNvSpPr>
          <p:nvPr/>
        </p:nvSpPr>
        <p:spPr>
          <a:xfrm>
            <a:off x="230093" y="1135398"/>
            <a:ext cx="4710545" cy="58015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en-US" sz="2800" dirty="0">
                <a:gradFill>
                  <a:gsLst>
                    <a:gs pos="1250">
                      <a:srgbClr val="FFFFFF"/>
                    </a:gs>
                    <a:gs pos="100000">
                      <a:srgbClr val="FFFFFF"/>
                    </a:gs>
                  </a:gsLst>
                  <a:lin ang="5400000" scaled="0"/>
                </a:gradFill>
              </a:rPr>
              <a:t>Build</a:t>
            </a:r>
          </a:p>
        </p:txBody>
      </p:sp>
      <p:sp>
        <p:nvSpPr>
          <p:cNvPr id="7" name="Rectangle 6"/>
          <p:cNvSpPr/>
          <p:nvPr/>
        </p:nvSpPr>
        <p:spPr>
          <a:xfrm>
            <a:off x="627078" y="1631591"/>
            <a:ext cx="5134025" cy="348433"/>
          </a:xfrm>
          <a:prstGeom prst="rect">
            <a:avLst/>
          </a:prstGeom>
        </p:spPr>
        <p:txBody>
          <a:bodyPr wrap="square">
            <a:spAutoFit/>
          </a:bodyPr>
          <a:lstStyle/>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Build your app right from Visual Studio.</a:t>
            </a:r>
          </a:p>
        </p:txBody>
      </p:sp>
      <p:sp>
        <p:nvSpPr>
          <p:cNvPr id="8" name="Content Placeholder 2"/>
          <p:cNvSpPr txBox="1">
            <a:spLocks/>
          </p:cNvSpPr>
          <p:nvPr/>
        </p:nvSpPr>
        <p:spPr>
          <a:xfrm>
            <a:off x="230093" y="2241105"/>
            <a:ext cx="5302441" cy="975676"/>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en-US" sz="2800" dirty="0">
                <a:gradFill>
                  <a:gsLst>
                    <a:gs pos="1250">
                      <a:srgbClr val="FFFFFF"/>
                    </a:gs>
                    <a:gs pos="100000">
                      <a:srgbClr val="FFFFFF"/>
                    </a:gs>
                  </a:gsLst>
                  <a:lin ang="5400000" scaled="0"/>
                </a:gradFill>
              </a:rPr>
              <a:t>Remote build to in-network OSX</a:t>
            </a:r>
          </a:p>
        </p:txBody>
      </p:sp>
      <p:pic>
        <p:nvPicPr>
          <p:cNvPr id="9" name="Picture 8"/>
          <p:cNvPicPr>
            <a:picLocks noChangeAspect="1"/>
          </p:cNvPicPr>
          <p:nvPr/>
        </p:nvPicPr>
        <p:blipFill>
          <a:blip r:embed="rId4"/>
          <a:stretch>
            <a:fillRect/>
          </a:stretch>
        </p:blipFill>
        <p:spPr>
          <a:xfrm>
            <a:off x="8106360" y="2174094"/>
            <a:ext cx="2715414" cy="1148829"/>
          </a:xfrm>
          <a:prstGeom prst="rect">
            <a:avLst/>
          </a:prstGeom>
          <a:ln>
            <a:noFill/>
          </a:ln>
          <a:effectLst/>
        </p:spPr>
      </p:pic>
      <p:pic>
        <p:nvPicPr>
          <p:cNvPr id="10" name="Picture 9"/>
          <p:cNvPicPr>
            <a:picLocks noChangeAspect="1"/>
          </p:cNvPicPr>
          <p:nvPr/>
        </p:nvPicPr>
        <p:blipFill>
          <a:blip r:embed="rId5"/>
          <a:stretch>
            <a:fillRect/>
          </a:stretch>
        </p:blipFill>
        <p:spPr>
          <a:xfrm>
            <a:off x="7228155" y="825656"/>
            <a:ext cx="4479501" cy="995445"/>
          </a:xfrm>
          <a:prstGeom prst="rect">
            <a:avLst/>
          </a:prstGeom>
          <a:ln>
            <a:noFill/>
          </a:ln>
          <a:effectLst/>
        </p:spPr>
      </p:pic>
      <p:sp>
        <p:nvSpPr>
          <p:cNvPr id="11" name="Rectangle 10"/>
          <p:cNvSpPr/>
          <p:nvPr/>
        </p:nvSpPr>
        <p:spPr>
          <a:xfrm>
            <a:off x="627077" y="3083046"/>
            <a:ext cx="5134025" cy="838122"/>
          </a:xfrm>
          <a:prstGeom prst="rect">
            <a:avLst/>
          </a:prstGeom>
        </p:spPr>
        <p:txBody>
          <a:bodyPr wrap="square">
            <a:spAutoFit/>
          </a:bodyPr>
          <a:lstStyle/>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Launch remote build agent.</a:t>
            </a:r>
          </a:p>
          <a:p>
            <a:pPr defTabSz="932563">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Initiate deployment to iOS simulator.</a:t>
            </a:r>
          </a:p>
        </p:txBody>
      </p:sp>
      <p:sp>
        <p:nvSpPr>
          <p:cNvPr id="12" name="Content Placeholder 2"/>
          <p:cNvSpPr txBox="1">
            <a:spLocks/>
          </p:cNvSpPr>
          <p:nvPr/>
        </p:nvSpPr>
        <p:spPr>
          <a:xfrm>
            <a:off x="275483" y="4232136"/>
            <a:ext cx="5302441" cy="975676"/>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buClr>
                <a:srgbClr val="FFFFFF"/>
              </a:buClr>
              <a:defRPr/>
            </a:pPr>
            <a:r>
              <a:rPr lang="en-US" sz="2800" dirty="0">
                <a:gradFill>
                  <a:gsLst>
                    <a:gs pos="1250">
                      <a:srgbClr val="FFFFFF"/>
                    </a:gs>
                    <a:gs pos="100000">
                      <a:srgbClr val="FFFFFF"/>
                    </a:gs>
                  </a:gsLst>
                  <a:lin ang="5400000" scaled="0"/>
                </a:gradFill>
              </a:rPr>
              <a:t>Packaging the app for multiple platforms</a:t>
            </a:r>
          </a:p>
        </p:txBody>
      </p:sp>
      <p:sp>
        <p:nvSpPr>
          <p:cNvPr id="13" name="Rectangle 12"/>
          <p:cNvSpPr/>
          <p:nvPr/>
        </p:nvSpPr>
        <p:spPr>
          <a:xfrm>
            <a:off x="651281" y="5161886"/>
            <a:ext cx="5134025" cy="1506738"/>
          </a:xfrm>
          <a:prstGeom prst="rect">
            <a:avLst/>
          </a:prstGeom>
        </p:spPr>
        <p:txBody>
          <a:bodyPr wrap="square">
            <a:spAutoFit/>
          </a:bodyPr>
          <a:lstStyle/>
          <a:p>
            <a:pPr defTabSz="932563"/>
            <a:r>
              <a:rPr lang="en-US" dirty="0">
                <a:gradFill>
                  <a:gsLst>
                    <a:gs pos="100000">
                      <a:srgbClr val="FFFFFF"/>
                    </a:gs>
                    <a:gs pos="0">
                      <a:srgbClr val="FFFFFF"/>
                    </a:gs>
                  </a:gsLst>
                  <a:lin ang="5400000" scaled="0"/>
                </a:gradFill>
                <a:latin typeface="Segoe UI Light"/>
                <a:ea typeface="ＭＳ Ｐゴシック" charset="0"/>
              </a:rPr>
              <a:t>Friction free, predictive, and consistent way of managing certificates and provisioning profiles.</a:t>
            </a:r>
          </a:p>
          <a:p>
            <a:pPr defTabSz="932563"/>
            <a:endParaRPr lang="en-US" dirty="0">
              <a:gradFill>
                <a:gsLst>
                  <a:gs pos="100000">
                    <a:srgbClr val="FFFFFF"/>
                  </a:gs>
                  <a:gs pos="0">
                    <a:srgbClr val="FFFFFF"/>
                  </a:gs>
                </a:gsLst>
                <a:lin ang="5400000" scaled="0"/>
              </a:gradFill>
              <a:latin typeface="Segoe UI Light"/>
              <a:ea typeface="ＭＳ Ｐゴシック" charset="0"/>
            </a:endParaRPr>
          </a:p>
          <a:p>
            <a:pPr defTabSz="932563"/>
            <a:r>
              <a:rPr lang="en-US" dirty="0">
                <a:gradFill>
                  <a:gsLst>
                    <a:gs pos="100000">
                      <a:srgbClr val="FFFFFF"/>
                    </a:gs>
                    <a:gs pos="0">
                      <a:srgbClr val="FFFFFF"/>
                    </a:gs>
                  </a:gsLst>
                  <a:lin ang="5400000" scaled="0"/>
                </a:gradFill>
                <a:latin typeface="Segoe UI Light"/>
                <a:ea typeface="ＭＳ Ｐゴシック" charset="0"/>
              </a:rPr>
              <a:t>Simple workflow to package your app for multiple platforms (Windows, iOS, and Android).</a:t>
            </a: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7439" y="3573452"/>
            <a:ext cx="3184567" cy="2581309"/>
          </a:xfrm>
          <a:prstGeom prst="rect">
            <a:avLst/>
          </a:prstGeom>
          <a:effectLst/>
        </p:spPr>
      </p:pic>
    </p:spTree>
    <p:extLst>
      <p:ext uri="{BB962C8B-B14F-4D97-AF65-F5344CB8AC3E}">
        <p14:creationId xmlns:p14="http://schemas.microsoft.com/office/powerpoint/2010/main" val="247079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Cordova Tools Demo</a:t>
            </a:r>
            <a:endParaRPr lang="en-US" dirty="0"/>
          </a:p>
        </p:txBody>
      </p:sp>
    </p:spTree>
    <p:extLst>
      <p:ext uri="{BB962C8B-B14F-4D97-AF65-F5344CB8AC3E}">
        <p14:creationId xmlns:p14="http://schemas.microsoft.com/office/powerpoint/2010/main" val="336203054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Xamarin</a:t>
            </a:r>
            <a:r>
              <a:rPr lang="en-US" dirty="0" smtClean="0"/>
              <a:t/>
            </a:r>
            <a:br>
              <a:rPr lang="en-US" dirty="0" smtClean="0"/>
            </a:br>
            <a:r>
              <a:rPr lang="en-US" sz="6000" dirty="0" smtClean="0"/>
              <a:t>C#/XAML</a:t>
            </a:r>
            <a:endParaRPr lang="en-US" sz="4000" dirty="0"/>
          </a:p>
        </p:txBody>
      </p:sp>
    </p:spTree>
    <p:extLst>
      <p:ext uri="{BB962C8B-B14F-4D97-AF65-F5344CB8AC3E}">
        <p14:creationId xmlns:p14="http://schemas.microsoft.com/office/powerpoint/2010/main" val="106261303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Xamarin’s</a:t>
            </a:r>
            <a:r>
              <a:rPr lang="en-US" dirty="0" smtClean="0"/>
              <a:t> Unique Approach</a:t>
            </a:r>
            <a:endParaRPr lang="en-US" dirty="0"/>
          </a:p>
        </p:txBody>
      </p:sp>
      <p:pic>
        <p:nvPicPr>
          <p:cNvPr id="5" name="Picture 4"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833" y="1516344"/>
            <a:ext cx="6404728" cy="4266596"/>
          </a:xfrm>
          <a:prstGeom prst="rect">
            <a:avLst/>
          </a:prstGeom>
        </p:spPr>
      </p:pic>
      <p:sp>
        <p:nvSpPr>
          <p:cNvPr id="3" name="Rectangle 2"/>
          <p:cNvSpPr/>
          <p:nvPr/>
        </p:nvSpPr>
        <p:spPr bwMode="auto">
          <a:xfrm>
            <a:off x="4846833" y="3344884"/>
            <a:ext cx="6404728" cy="2438054"/>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99292" y="2963938"/>
            <a:ext cx="3276135" cy="1299654"/>
          </a:xfrm>
          <a:prstGeom prst="rect">
            <a:avLst/>
          </a:prstGeom>
          <a:noFill/>
        </p:spPr>
        <p:txBody>
          <a:bodyPr wrap="square" lIns="182854" tIns="146283" rIns="182854" bIns="146283" rtlCol="0">
            <a:spAutoFit/>
          </a:bodyPr>
          <a:lstStyle/>
          <a:p>
            <a:pPr algn="r" defTabSz="932293" fontAlgn="base">
              <a:spcBef>
                <a:spcPct val="0"/>
              </a:spcBef>
              <a:spcAft>
                <a:spcPct val="0"/>
              </a:spcAft>
            </a:pPr>
            <a:r>
              <a:rPr lang="en-US" sz="3199" dirty="0">
                <a:solidFill>
                  <a:srgbClr val="FFFFFF"/>
                </a:solidFill>
                <a:ea typeface="Segoe UI" pitchFamily="34" charset="0"/>
                <a:cs typeface="Segoe UI" pitchFamily="34" charset="0"/>
              </a:rPr>
              <a:t>Native with Code Sharing</a:t>
            </a:r>
          </a:p>
        </p:txBody>
      </p:sp>
      <p:cxnSp>
        <p:nvCxnSpPr>
          <p:cNvPr id="7" name="Straight Connector 6"/>
          <p:cNvCxnSpPr/>
          <p:nvPr/>
        </p:nvCxnSpPr>
        <p:spPr>
          <a:xfrm>
            <a:off x="4007776" y="1938880"/>
            <a:ext cx="0" cy="3844058"/>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4922094" y="4073326"/>
            <a:ext cx="6264695" cy="738664"/>
          </a:xfrm>
          <a:prstGeom prst="rect">
            <a:avLst/>
          </a:prstGeom>
          <a:solidFill>
            <a:srgbClr val="3798D3"/>
          </a:solidFill>
        </p:spPr>
        <p:txBody>
          <a:bodyPr wrap="square" lIns="182880" tIns="146304" rIns="182880" bIns="146304" rtlCol="0">
            <a:spAutoFit/>
          </a:bodyPr>
          <a:lstStyle/>
          <a:p>
            <a:pPr algn="ctr">
              <a:lnSpc>
                <a:spcPct val="90000"/>
              </a:lnSpc>
              <a:spcAft>
                <a:spcPts val="600"/>
              </a:spcAft>
            </a:pPr>
            <a:r>
              <a:rPr lang="en-US" sz="3200" dirty="0" smtClean="0">
                <a:gradFill>
                  <a:gsLst>
                    <a:gs pos="2917">
                      <a:srgbClr val="FFFFFF"/>
                    </a:gs>
                    <a:gs pos="30000">
                      <a:srgbClr val="FFFFFF"/>
                    </a:gs>
                  </a:gsLst>
                  <a:lin ang="5400000" scaled="0"/>
                </a:gradFill>
                <a:latin typeface="Segoe UI Light"/>
              </a:rPr>
              <a:t>Shared C# Logic</a:t>
            </a:r>
            <a:endParaRPr lang="nl-NL" sz="3200" dirty="0" err="1" smtClean="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189483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rm-app@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74" y="2430462"/>
            <a:ext cx="10134600" cy="6730697"/>
          </a:xfrm>
          <a:prstGeom prst="rect">
            <a:avLst/>
          </a:prstGeom>
        </p:spPr>
      </p:pic>
      <p:sp>
        <p:nvSpPr>
          <p:cNvPr id="5" name="TextBox 4"/>
          <p:cNvSpPr txBox="1"/>
          <p:nvPr/>
        </p:nvSpPr>
        <p:spPr>
          <a:xfrm>
            <a:off x="1020383" y="220662"/>
            <a:ext cx="10455654" cy="2316532"/>
          </a:xfrm>
          <a:prstGeom prst="rect">
            <a:avLst/>
          </a:prstGeom>
          <a:noFill/>
        </p:spPr>
        <p:txBody>
          <a:bodyPr wrap="square" lIns="182880" tIns="146304" rIns="182880" bIns="146304" rtlCol="0">
            <a:spAutoFit/>
          </a:bodyPr>
          <a:lstStyle/>
          <a:p>
            <a:pPr algn="ctr">
              <a:lnSpc>
                <a:spcPct val="90000"/>
              </a:lnSpc>
              <a:spcAft>
                <a:spcPts val="600"/>
              </a:spcAft>
            </a:pPr>
            <a:r>
              <a:rPr lang="en-US" sz="4800" dirty="0" smtClean="0">
                <a:gradFill>
                  <a:gsLst>
                    <a:gs pos="2917">
                      <a:srgbClr val="FFFFFF"/>
                    </a:gs>
                    <a:gs pos="30000">
                      <a:srgbClr val="FFFFFF"/>
                    </a:gs>
                  </a:gsLst>
                  <a:lin ang="5400000" scaled="0"/>
                </a:gradFill>
                <a:latin typeface="Segoe UI Light"/>
              </a:rPr>
              <a:t>Meet </a:t>
            </a:r>
            <a:r>
              <a:rPr lang="en-US" sz="4800" dirty="0" err="1" smtClean="0">
                <a:gradFill>
                  <a:gsLst>
                    <a:gs pos="2917">
                      <a:srgbClr val="FFFFFF"/>
                    </a:gs>
                    <a:gs pos="30000">
                      <a:srgbClr val="FFFFFF"/>
                    </a:gs>
                  </a:gsLst>
                  <a:lin ang="5400000" scaled="0"/>
                </a:gradFill>
                <a:latin typeface="Segoe UI Light"/>
              </a:rPr>
              <a:t>Xamarin.Forms</a:t>
            </a:r>
            <a:endParaRPr lang="en-US" sz="4800" dirty="0" smtClean="0">
              <a:gradFill>
                <a:gsLst>
                  <a:gs pos="2917">
                    <a:srgbClr val="FFFFFF"/>
                  </a:gs>
                  <a:gs pos="30000">
                    <a:srgbClr val="FFFFFF"/>
                  </a:gs>
                </a:gsLst>
                <a:lin ang="5400000" scaled="0"/>
              </a:gradFill>
              <a:latin typeface="Segoe UI Light"/>
            </a:endParaRPr>
          </a:p>
          <a:p>
            <a:pPr algn="ctr">
              <a:lnSpc>
                <a:spcPct val="50000"/>
              </a:lnSpc>
              <a:spcAft>
                <a:spcPts val="600"/>
              </a:spcAft>
            </a:pPr>
            <a:endParaRPr lang="en-US" sz="4000" dirty="0" smtClean="0">
              <a:gradFill>
                <a:gsLst>
                  <a:gs pos="2917">
                    <a:srgbClr val="FFFFFF"/>
                  </a:gs>
                  <a:gs pos="30000">
                    <a:srgbClr val="FFFFFF"/>
                  </a:gs>
                </a:gsLst>
                <a:lin ang="5400000" scaled="0"/>
              </a:gradFill>
            </a:endParaRPr>
          </a:p>
          <a:p>
            <a:pPr algn="ctr">
              <a:lnSpc>
                <a:spcPct val="90000"/>
              </a:lnSpc>
              <a:spcAft>
                <a:spcPts val="600"/>
              </a:spcAft>
            </a:pPr>
            <a:r>
              <a:rPr lang="en-US" sz="3200" dirty="0" smtClean="0">
                <a:gradFill>
                  <a:gsLst>
                    <a:gs pos="2917">
                      <a:srgbClr val="FFFFFF"/>
                    </a:gs>
                    <a:gs pos="30000">
                      <a:srgbClr val="FFFFFF"/>
                    </a:gs>
                  </a:gsLst>
                  <a:lin ang="5400000" scaled="0"/>
                </a:gradFill>
              </a:rPr>
              <a:t>Build native UIs for </a:t>
            </a:r>
            <a:r>
              <a:rPr lang="en-US" sz="3200" dirty="0" err="1" smtClean="0">
                <a:gradFill>
                  <a:gsLst>
                    <a:gs pos="2917">
                      <a:srgbClr val="FFFFFF"/>
                    </a:gs>
                    <a:gs pos="30000">
                      <a:srgbClr val="FFFFFF"/>
                    </a:gs>
                  </a:gsLst>
                  <a:lin ang="5400000" scaled="0"/>
                </a:gradFill>
              </a:rPr>
              <a:t>iOS</a:t>
            </a:r>
            <a:r>
              <a:rPr lang="en-US" sz="3200" dirty="0" smtClean="0">
                <a:gradFill>
                  <a:gsLst>
                    <a:gs pos="2917">
                      <a:srgbClr val="FFFFFF"/>
                    </a:gs>
                    <a:gs pos="30000">
                      <a:srgbClr val="FFFFFF"/>
                    </a:gs>
                  </a:gsLst>
                  <a:lin ang="5400000" scaled="0"/>
                </a:gradFill>
              </a:rPr>
              <a:t>, Android and Windows Phone from a single, shared C# codebase.</a:t>
            </a:r>
          </a:p>
        </p:txBody>
      </p:sp>
    </p:spTree>
    <p:extLst>
      <p:ext uri="{BB962C8B-B14F-4D97-AF65-F5344CB8AC3E}">
        <p14:creationId xmlns:p14="http://schemas.microsoft.com/office/powerpoint/2010/main" val="175964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 </a:t>
            </a:r>
            <a:r>
              <a:rPr lang="en-US" dirty="0" err="1" smtClean="0"/>
              <a:t>Xamarin.Forms</a:t>
            </a:r>
            <a:endParaRPr lang="en-US" dirty="0"/>
          </a:p>
        </p:txBody>
      </p:sp>
      <p:sp>
        <p:nvSpPr>
          <p:cNvPr id="3" name="Text Placeholder 2"/>
          <p:cNvSpPr>
            <a:spLocks noGrp="1"/>
          </p:cNvSpPr>
          <p:nvPr>
            <p:ph type="body" sz="quarter" idx="10"/>
          </p:nvPr>
        </p:nvSpPr>
        <p:spPr>
          <a:xfrm>
            <a:off x="655637" y="5326062"/>
            <a:ext cx="5486399" cy="579646"/>
          </a:xfrm>
        </p:spPr>
        <p:txBody>
          <a:bodyPr/>
          <a:lstStyle/>
          <a:p>
            <a:r>
              <a:rPr lang="en-US" sz="2800" dirty="0" smtClean="0">
                <a:solidFill>
                  <a:srgbClr val="FFFFFF"/>
                </a:solidFill>
                <a:latin typeface="+mn-lt"/>
              </a:rPr>
              <a:t>Traditional Xamarin Approach</a:t>
            </a:r>
            <a:endParaRPr lang="en-US" sz="2800" dirty="0">
              <a:solidFill>
                <a:srgbClr val="FFFFFF"/>
              </a:solidFill>
              <a:latin typeface="+mn-lt"/>
            </a:endParaRPr>
          </a:p>
        </p:txBody>
      </p:sp>
      <p:sp>
        <p:nvSpPr>
          <p:cNvPr id="4" name="Text Placeholder 3"/>
          <p:cNvSpPr>
            <a:spLocks noGrp="1"/>
          </p:cNvSpPr>
          <p:nvPr>
            <p:ph type="body" sz="quarter" idx="11"/>
          </p:nvPr>
        </p:nvSpPr>
        <p:spPr>
          <a:xfrm>
            <a:off x="6523037" y="5326062"/>
            <a:ext cx="5486399" cy="1114151"/>
          </a:xfrm>
        </p:spPr>
        <p:txBody>
          <a:bodyPr/>
          <a:lstStyle/>
          <a:p>
            <a:r>
              <a:rPr lang="en-US" sz="2800" dirty="0" smtClean="0">
                <a:solidFill>
                  <a:srgbClr val="FFFFFF"/>
                </a:solidFill>
                <a:latin typeface="+mn-lt"/>
              </a:rPr>
              <a:t>With </a:t>
            </a:r>
            <a:r>
              <a:rPr lang="en-US" sz="2800" dirty="0" err="1" smtClean="0">
                <a:solidFill>
                  <a:srgbClr val="FFFFFF"/>
                </a:solidFill>
                <a:latin typeface="+mn-lt"/>
              </a:rPr>
              <a:t>Xamarin.Forms</a:t>
            </a:r>
            <a:r>
              <a:rPr lang="en-US" sz="2800" dirty="0" smtClean="0">
                <a:solidFill>
                  <a:srgbClr val="FFFFFF"/>
                </a:solidFill>
                <a:latin typeface="+mn-lt"/>
              </a:rPr>
              <a:t>:</a:t>
            </a:r>
          </a:p>
          <a:p>
            <a:r>
              <a:rPr lang="en-US" sz="2800" dirty="0" smtClean="0">
                <a:solidFill>
                  <a:srgbClr val="FFFFFF"/>
                </a:solidFill>
                <a:latin typeface="+mn-lt"/>
              </a:rPr>
              <a:t>More code-sharing, all native</a:t>
            </a:r>
            <a:endParaRPr lang="en-US" sz="2800" dirty="0">
              <a:solidFill>
                <a:srgbClr val="FFFFFF"/>
              </a:solidFill>
              <a:latin typeface="+mn-lt"/>
            </a:endParaRPr>
          </a:p>
        </p:txBody>
      </p:sp>
      <p:pic>
        <p:nvPicPr>
          <p:cNvPr id="5" name="Picture 4"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37" y="2125662"/>
            <a:ext cx="4572000" cy="3045699"/>
          </a:xfrm>
          <a:prstGeom prst="rect">
            <a:avLst/>
          </a:prstGeom>
        </p:spPr>
      </p:pic>
      <p:sp>
        <p:nvSpPr>
          <p:cNvPr id="9" name="Rectangle 8"/>
          <p:cNvSpPr/>
          <p:nvPr/>
        </p:nvSpPr>
        <p:spPr bwMode="auto">
          <a:xfrm>
            <a:off x="808037" y="3421062"/>
            <a:ext cx="4572000" cy="1743104"/>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1" name="Group 10"/>
          <p:cNvGrpSpPr/>
          <p:nvPr/>
        </p:nvGrpSpPr>
        <p:grpSpPr>
          <a:xfrm>
            <a:off x="6675438" y="2134083"/>
            <a:ext cx="4571997" cy="3045698"/>
            <a:chOff x="6369808" y="2264345"/>
            <a:chExt cx="5639782" cy="3757017"/>
          </a:xfrm>
        </p:grpSpPr>
        <p:pic>
          <p:nvPicPr>
            <p:cNvPr id="12" name="Picture 11"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808" y="2264345"/>
              <a:ext cx="5639782" cy="3757017"/>
            </a:xfrm>
            <a:prstGeom prst="rect">
              <a:avLst/>
            </a:prstGeom>
          </p:spPr>
        </p:pic>
        <p:sp>
          <p:nvSpPr>
            <p:cNvPr id="13" name="Rectangle 12"/>
            <p:cNvSpPr/>
            <p:nvPr/>
          </p:nvSpPr>
          <p:spPr>
            <a:xfrm>
              <a:off x="6369808" y="3121504"/>
              <a:ext cx="5639782" cy="674171"/>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20" dirty="0">
                  <a:solidFill>
                    <a:srgbClr val="FFFFFF"/>
                  </a:solidFill>
                  <a:latin typeface="Helvetica Light"/>
                  <a:cs typeface="Helvetica Light"/>
                </a:rPr>
                <a:t>Shared UI Code</a:t>
              </a:r>
            </a:p>
          </p:txBody>
        </p:sp>
        <p:sp>
          <p:nvSpPr>
            <p:cNvPr id="14" name="Rectangle 13"/>
            <p:cNvSpPr/>
            <p:nvPr/>
          </p:nvSpPr>
          <p:spPr>
            <a:xfrm>
              <a:off x="6369808" y="3029152"/>
              <a:ext cx="5639782" cy="923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solidFill>
                  <a:srgbClr val="FFFFFF"/>
                </a:solidFill>
              </a:endParaRPr>
            </a:p>
          </p:txBody>
        </p:sp>
        <p:sp>
          <p:nvSpPr>
            <p:cNvPr id="15" name="Rectangle 14"/>
            <p:cNvSpPr/>
            <p:nvPr/>
          </p:nvSpPr>
          <p:spPr bwMode="auto">
            <a:xfrm>
              <a:off x="6369808" y="3878262"/>
              <a:ext cx="5638953" cy="2143100"/>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6" name="TextBox 15"/>
          <p:cNvSpPr txBox="1"/>
          <p:nvPr/>
        </p:nvSpPr>
        <p:spPr>
          <a:xfrm>
            <a:off x="889646" y="3941776"/>
            <a:ext cx="4392488" cy="572464"/>
          </a:xfrm>
          <a:prstGeom prst="rect">
            <a:avLst/>
          </a:prstGeom>
          <a:solidFill>
            <a:srgbClr val="3798D3"/>
          </a:solidFill>
        </p:spPr>
        <p:txBody>
          <a:bodyPr wrap="square" lIns="182880" tIns="146304" rIns="182880" bIns="146304" rtlCol="0">
            <a:spAutoFit/>
          </a:bodyPr>
          <a:lstStyle/>
          <a:p>
            <a:pPr algn="ctr">
              <a:lnSpc>
                <a:spcPct val="90000"/>
              </a:lnSpc>
              <a:spcAft>
                <a:spcPts val="600"/>
              </a:spcAft>
            </a:pPr>
            <a:r>
              <a:rPr lang="en-US" sz="2000" dirty="0" smtClean="0">
                <a:gradFill>
                  <a:gsLst>
                    <a:gs pos="2917">
                      <a:srgbClr val="FFFFFF"/>
                    </a:gs>
                    <a:gs pos="30000">
                      <a:srgbClr val="FFFFFF"/>
                    </a:gs>
                  </a:gsLst>
                  <a:lin ang="5400000" scaled="0"/>
                </a:gradFill>
                <a:latin typeface="Segoe UI Light"/>
              </a:rPr>
              <a:t>Shared C# Logic</a:t>
            </a:r>
            <a:endParaRPr lang="nl-NL" sz="2000" dirty="0" err="1" smtClean="0">
              <a:gradFill>
                <a:gsLst>
                  <a:gs pos="2917">
                    <a:srgbClr val="FFFFFF"/>
                  </a:gs>
                  <a:gs pos="30000">
                    <a:srgbClr val="FFFFFF"/>
                  </a:gs>
                </a:gsLst>
                <a:lin ang="5400000" scaled="0"/>
              </a:gradFill>
              <a:latin typeface="Segoe UI Light"/>
            </a:endParaRPr>
          </a:p>
        </p:txBody>
      </p:sp>
      <p:sp>
        <p:nvSpPr>
          <p:cNvPr id="17" name="TextBox 16"/>
          <p:cNvSpPr txBox="1"/>
          <p:nvPr/>
        </p:nvSpPr>
        <p:spPr>
          <a:xfrm>
            <a:off x="6764856" y="3947075"/>
            <a:ext cx="4392488" cy="572464"/>
          </a:xfrm>
          <a:prstGeom prst="rect">
            <a:avLst/>
          </a:prstGeom>
          <a:solidFill>
            <a:srgbClr val="3798D3"/>
          </a:solidFill>
        </p:spPr>
        <p:txBody>
          <a:bodyPr wrap="square" lIns="182880" tIns="146304" rIns="182880" bIns="146304" rtlCol="0">
            <a:spAutoFit/>
          </a:bodyPr>
          <a:lstStyle/>
          <a:p>
            <a:pPr algn="ctr">
              <a:lnSpc>
                <a:spcPct val="90000"/>
              </a:lnSpc>
              <a:spcAft>
                <a:spcPts val="600"/>
              </a:spcAft>
            </a:pPr>
            <a:r>
              <a:rPr lang="en-US" sz="2000" dirty="0" smtClean="0">
                <a:gradFill>
                  <a:gsLst>
                    <a:gs pos="2917">
                      <a:srgbClr val="FFFFFF"/>
                    </a:gs>
                    <a:gs pos="30000">
                      <a:srgbClr val="FFFFFF"/>
                    </a:gs>
                  </a:gsLst>
                  <a:lin ang="5400000" scaled="0"/>
                </a:gradFill>
                <a:latin typeface="Segoe UI Light"/>
              </a:rPr>
              <a:t>Shared C# Logic</a:t>
            </a:r>
            <a:endParaRPr lang="nl-NL" sz="2000" dirty="0" err="1" smtClean="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132522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“Project Astoria”</a:t>
            </a:r>
            <a:br>
              <a:rPr lang="en-US" dirty="0" smtClean="0"/>
            </a:br>
            <a:r>
              <a:rPr lang="en-US" sz="3600" dirty="0"/>
              <a:t>Universal Windows Platform Bridge for the Android Runtime</a:t>
            </a:r>
            <a:endParaRPr lang="en-US" sz="8000" dirty="0"/>
          </a:p>
        </p:txBody>
      </p:sp>
    </p:spTree>
    <p:extLst>
      <p:ext uri="{BB962C8B-B14F-4D97-AF65-F5344CB8AC3E}">
        <p14:creationId xmlns:p14="http://schemas.microsoft.com/office/powerpoint/2010/main" val="291866386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294437" y="2020868"/>
            <a:ext cx="5943599" cy="5057794"/>
          </a:xfrm>
        </p:spPr>
        <p:txBody>
          <a:bodyPr/>
          <a:lstStyle/>
          <a:p>
            <a:pPr marL="466310" indent="-466310">
              <a:lnSpc>
                <a:spcPct val="110000"/>
              </a:lnSpc>
              <a:buFont typeface="Wingdings" charset="2"/>
              <a:buChar char="§"/>
            </a:pPr>
            <a:r>
              <a:rPr lang="en-US" sz="2720" dirty="0">
                <a:solidFill>
                  <a:schemeClr val="tx1"/>
                </a:solidFill>
                <a:latin typeface="+mn-lt"/>
                <a:cs typeface="Helvetica Light"/>
              </a:rPr>
              <a:t>40+ Pages, Layouts, and </a:t>
            </a:r>
            <a:r>
              <a:rPr lang="en-US" sz="2720" dirty="0" smtClean="0">
                <a:solidFill>
                  <a:schemeClr val="tx1"/>
                </a:solidFill>
                <a:latin typeface="+mn-lt"/>
                <a:cs typeface="Helvetica Light"/>
              </a:rPr>
              <a:t>Controls</a:t>
            </a:r>
          </a:p>
          <a:p>
            <a:pPr marL="466310" lvl="1" indent="-466310">
              <a:lnSpc>
                <a:spcPct val="110000"/>
              </a:lnSpc>
              <a:buClr>
                <a:schemeClr val="tx2"/>
              </a:buClr>
              <a:buFont typeface="Wingdings" charset="2"/>
              <a:buChar char="§"/>
            </a:pPr>
            <a:r>
              <a:rPr lang="en-US" sz="2720" dirty="0">
                <a:solidFill>
                  <a:schemeClr val="tx1"/>
                </a:solidFill>
                <a:cs typeface="Helvetica Light"/>
              </a:rPr>
              <a:t>Build from code behind or </a:t>
            </a:r>
            <a:r>
              <a:rPr lang="en-US" sz="2720" dirty="0" smtClean="0">
                <a:solidFill>
                  <a:schemeClr val="tx1"/>
                </a:solidFill>
                <a:cs typeface="Helvetica Light"/>
              </a:rPr>
              <a:t>XAML</a:t>
            </a:r>
            <a:endParaRPr lang="en-US" sz="2720" dirty="0">
              <a:solidFill>
                <a:schemeClr val="tx1"/>
              </a:solidFill>
              <a:latin typeface="+mn-lt"/>
              <a:cs typeface="Helvetica Light"/>
            </a:endParaRPr>
          </a:p>
          <a:p>
            <a:pPr marL="466310" indent="-466310">
              <a:lnSpc>
                <a:spcPct val="110000"/>
              </a:lnSpc>
              <a:buFont typeface="Wingdings" charset="2"/>
              <a:buChar char="§"/>
            </a:pPr>
            <a:r>
              <a:rPr lang="en-US" sz="2720" dirty="0" smtClean="0">
                <a:solidFill>
                  <a:schemeClr val="tx1"/>
                </a:solidFill>
                <a:latin typeface="+mn-lt"/>
                <a:cs typeface="Helvetica Light"/>
              </a:rPr>
              <a:t>Two</a:t>
            </a:r>
            <a:r>
              <a:rPr lang="en-US" sz="2720" dirty="0">
                <a:solidFill>
                  <a:schemeClr val="tx1"/>
                </a:solidFill>
                <a:latin typeface="+mn-lt"/>
                <a:cs typeface="Helvetica Light"/>
              </a:rPr>
              <a:t>-way Data </a:t>
            </a:r>
            <a:r>
              <a:rPr lang="en-US" sz="2720" dirty="0" smtClean="0">
                <a:solidFill>
                  <a:schemeClr val="tx1"/>
                </a:solidFill>
                <a:latin typeface="+mn-lt"/>
                <a:cs typeface="Helvetica Light"/>
              </a:rPr>
              <a:t>Binding</a:t>
            </a:r>
            <a:endParaRPr lang="en-US" sz="2720" dirty="0">
              <a:solidFill>
                <a:schemeClr val="tx1"/>
              </a:solidFill>
              <a:latin typeface="+mn-lt"/>
              <a:cs typeface="Helvetica Light"/>
            </a:endParaRPr>
          </a:p>
          <a:p>
            <a:pPr marL="466310" indent="-466310">
              <a:lnSpc>
                <a:spcPct val="110000"/>
              </a:lnSpc>
              <a:buFont typeface="Wingdings" charset="2"/>
              <a:buChar char="§"/>
            </a:pPr>
            <a:r>
              <a:rPr lang="en-US" sz="2720" dirty="0" smtClean="0">
                <a:solidFill>
                  <a:schemeClr val="tx1"/>
                </a:solidFill>
                <a:latin typeface="+mn-lt"/>
                <a:cs typeface="Helvetica Light"/>
              </a:rPr>
              <a:t>Navigation</a:t>
            </a:r>
            <a:endParaRPr lang="en-US" sz="2720" dirty="0">
              <a:solidFill>
                <a:schemeClr val="tx1"/>
              </a:solidFill>
              <a:latin typeface="+mn-lt"/>
              <a:cs typeface="Helvetica Light"/>
            </a:endParaRPr>
          </a:p>
          <a:p>
            <a:pPr marL="466310" indent="-466310">
              <a:lnSpc>
                <a:spcPct val="110000"/>
              </a:lnSpc>
              <a:buFont typeface="Wingdings" charset="2"/>
              <a:buChar char="§"/>
            </a:pPr>
            <a:r>
              <a:rPr lang="en-US" sz="2720" dirty="0">
                <a:solidFill>
                  <a:schemeClr val="tx1"/>
                </a:solidFill>
                <a:latin typeface="+mn-lt"/>
                <a:cs typeface="Helvetica Light"/>
              </a:rPr>
              <a:t>Animation </a:t>
            </a:r>
            <a:r>
              <a:rPr lang="en-US" sz="2720" dirty="0" smtClean="0">
                <a:solidFill>
                  <a:schemeClr val="tx1"/>
                </a:solidFill>
                <a:latin typeface="+mn-lt"/>
                <a:cs typeface="Helvetica Light"/>
              </a:rPr>
              <a:t>API</a:t>
            </a:r>
            <a:endParaRPr lang="en-US" sz="2720" dirty="0">
              <a:solidFill>
                <a:schemeClr val="tx1"/>
              </a:solidFill>
              <a:latin typeface="+mn-lt"/>
              <a:cs typeface="Helvetica Light"/>
            </a:endParaRPr>
          </a:p>
          <a:p>
            <a:pPr marL="466310" indent="-466310">
              <a:lnSpc>
                <a:spcPct val="110000"/>
              </a:lnSpc>
              <a:buFont typeface="Wingdings" charset="2"/>
              <a:buChar char="§"/>
            </a:pPr>
            <a:r>
              <a:rPr lang="en-US" sz="2720" dirty="0">
                <a:solidFill>
                  <a:schemeClr val="tx1"/>
                </a:solidFill>
                <a:latin typeface="+mn-lt"/>
                <a:cs typeface="Helvetica Light"/>
              </a:rPr>
              <a:t>Dependency </a:t>
            </a:r>
            <a:r>
              <a:rPr lang="en-US" sz="2720" dirty="0" smtClean="0">
                <a:solidFill>
                  <a:schemeClr val="tx1"/>
                </a:solidFill>
                <a:latin typeface="+mn-lt"/>
                <a:cs typeface="Helvetica Light"/>
              </a:rPr>
              <a:t>Service</a:t>
            </a:r>
            <a:endParaRPr lang="en-US" sz="2720" dirty="0">
              <a:solidFill>
                <a:schemeClr val="tx1"/>
              </a:solidFill>
              <a:latin typeface="+mn-lt"/>
              <a:cs typeface="Helvetica Light"/>
            </a:endParaRPr>
          </a:p>
          <a:p>
            <a:pPr marL="466310" indent="-466310">
              <a:lnSpc>
                <a:spcPct val="110000"/>
              </a:lnSpc>
              <a:buFont typeface="Wingdings" charset="2"/>
              <a:buChar char="§"/>
            </a:pPr>
            <a:r>
              <a:rPr lang="en-US" sz="2720" dirty="0">
                <a:solidFill>
                  <a:schemeClr val="tx1"/>
                </a:solidFill>
                <a:latin typeface="+mn-lt"/>
                <a:cs typeface="Helvetica Light"/>
              </a:rPr>
              <a:t>Messaging </a:t>
            </a:r>
            <a:r>
              <a:rPr lang="en-US" sz="2720" dirty="0" smtClean="0">
                <a:solidFill>
                  <a:schemeClr val="tx1"/>
                </a:solidFill>
                <a:latin typeface="+mn-lt"/>
                <a:cs typeface="Helvetica Light"/>
              </a:rPr>
              <a:t>Center</a:t>
            </a:r>
            <a:endParaRPr lang="en-US" sz="2720" dirty="0">
              <a:solidFill>
                <a:schemeClr val="tx1"/>
              </a:solidFill>
              <a:latin typeface="+mn-lt"/>
              <a:cs typeface="Helvetica Light"/>
            </a:endParaRPr>
          </a:p>
          <a:p>
            <a:pPr marL="466310" indent="-466310">
              <a:buFont typeface="Wingdings" charset="2"/>
              <a:buChar char="§"/>
            </a:pPr>
            <a:endParaRPr lang="en-US" sz="2720" dirty="0">
              <a:solidFill>
                <a:schemeClr val="tx1"/>
              </a:solidFill>
              <a:latin typeface="+mn-lt"/>
              <a:cs typeface="Helvetica Light"/>
            </a:endParaRPr>
          </a:p>
          <a:p>
            <a:endParaRPr lang="en-US" dirty="0">
              <a:solidFill>
                <a:schemeClr val="tx1"/>
              </a:solidFill>
              <a:latin typeface="+mn-lt"/>
            </a:endParaRPr>
          </a:p>
        </p:txBody>
      </p:sp>
      <p:sp>
        <p:nvSpPr>
          <p:cNvPr id="2" name="Title 1"/>
          <p:cNvSpPr>
            <a:spLocks noGrp="1"/>
          </p:cNvSpPr>
          <p:nvPr>
            <p:ph type="title"/>
          </p:nvPr>
        </p:nvSpPr>
        <p:spPr/>
        <p:txBody>
          <a:bodyPr>
            <a:noAutofit/>
          </a:bodyPr>
          <a:lstStyle/>
          <a:p>
            <a:r>
              <a:rPr lang="en-US" dirty="0">
                <a:solidFill>
                  <a:schemeClr val="tx1"/>
                </a:solidFill>
              </a:rPr>
              <a:t>What’s Included</a:t>
            </a:r>
          </a:p>
        </p:txBody>
      </p:sp>
      <p:grpSp>
        <p:nvGrpSpPr>
          <p:cNvPr id="3" name="Group 2"/>
          <p:cNvGrpSpPr/>
          <p:nvPr/>
        </p:nvGrpSpPr>
        <p:grpSpPr>
          <a:xfrm>
            <a:off x="502255" y="2127768"/>
            <a:ext cx="5487382" cy="3655494"/>
            <a:chOff x="6369808" y="2264345"/>
            <a:chExt cx="5639782" cy="3757017"/>
          </a:xfrm>
        </p:grpSpPr>
        <p:pic>
          <p:nvPicPr>
            <p:cNvPr id="4" name="Picture 3"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808" y="2264345"/>
              <a:ext cx="5639782" cy="3757017"/>
            </a:xfrm>
            <a:prstGeom prst="rect">
              <a:avLst/>
            </a:prstGeom>
          </p:spPr>
        </p:pic>
        <p:sp>
          <p:nvSpPr>
            <p:cNvPr id="5" name="Rectangle 4"/>
            <p:cNvSpPr/>
            <p:nvPr/>
          </p:nvSpPr>
          <p:spPr>
            <a:xfrm>
              <a:off x="6369808" y="3121504"/>
              <a:ext cx="5639782" cy="674171"/>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20" dirty="0">
                  <a:solidFill>
                    <a:srgbClr val="FFFFFF"/>
                  </a:solidFill>
                  <a:latin typeface="Helvetica Light"/>
                  <a:cs typeface="Helvetica Light"/>
                </a:rPr>
                <a:t>Shared UI Code</a:t>
              </a:r>
            </a:p>
          </p:txBody>
        </p:sp>
        <p:sp>
          <p:nvSpPr>
            <p:cNvPr id="6" name="Rectangle 5"/>
            <p:cNvSpPr/>
            <p:nvPr/>
          </p:nvSpPr>
          <p:spPr>
            <a:xfrm>
              <a:off x="6369808" y="3029152"/>
              <a:ext cx="5639782" cy="923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solidFill>
                  <a:srgbClr val="FFFFFF"/>
                </a:solidFill>
              </a:endParaRPr>
            </a:p>
          </p:txBody>
        </p:sp>
        <p:sp>
          <p:nvSpPr>
            <p:cNvPr id="8" name="Rectangle 7"/>
            <p:cNvSpPr/>
            <p:nvPr/>
          </p:nvSpPr>
          <p:spPr bwMode="auto">
            <a:xfrm>
              <a:off x="6369808" y="3878262"/>
              <a:ext cx="5638953" cy="2143100"/>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9" name="TextBox 8"/>
          <p:cNvSpPr txBox="1"/>
          <p:nvPr/>
        </p:nvSpPr>
        <p:spPr>
          <a:xfrm>
            <a:off x="1049298" y="4235833"/>
            <a:ext cx="4392488" cy="627864"/>
          </a:xfrm>
          <a:prstGeom prst="rect">
            <a:avLst/>
          </a:prstGeom>
          <a:solidFill>
            <a:srgbClr val="3798D3"/>
          </a:solidFill>
        </p:spPr>
        <p:txBody>
          <a:bodyPr wrap="square" lIns="182880" tIns="146304" rIns="182880" bIns="146304" rtlCol="0">
            <a:spAutoFit/>
          </a:bodyPr>
          <a:lstStyle/>
          <a:p>
            <a:pPr algn="ctr">
              <a:lnSpc>
                <a:spcPct val="90000"/>
              </a:lnSpc>
              <a:spcAft>
                <a:spcPts val="600"/>
              </a:spcAft>
            </a:pPr>
            <a:r>
              <a:rPr lang="en-US" sz="2400" dirty="0" smtClean="0">
                <a:gradFill>
                  <a:gsLst>
                    <a:gs pos="2917">
                      <a:srgbClr val="FFFFFF"/>
                    </a:gs>
                    <a:gs pos="30000">
                      <a:srgbClr val="FFFFFF"/>
                    </a:gs>
                  </a:gsLst>
                  <a:lin ang="5400000" scaled="0"/>
                </a:gradFill>
                <a:latin typeface="Segoe UI Light"/>
              </a:rPr>
              <a:t>Shared C# Logic</a:t>
            </a:r>
            <a:endParaRPr lang="nl-NL" sz="2400" dirty="0" err="1" smtClean="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161907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8018" y="479854"/>
            <a:ext cx="11520441" cy="6034819"/>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descr="Windows 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7151" y="1440154"/>
            <a:ext cx="7106375" cy="4342784"/>
          </a:xfrm>
          <a:prstGeom prst="rect">
            <a:avLst/>
          </a:prstGeom>
        </p:spPr>
      </p:pic>
      <p:sp>
        <p:nvSpPr>
          <p:cNvPr id="3" name="Rectangle 2"/>
          <p:cNvSpPr/>
          <p:nvPr/>
        </p:nvSpPr>
        <p:spPr bwMode="auto">
          <a:xfrm>
            <a:off x="4313507" y="2773467"/>
            <a:ext cx="2209487" cy="53332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4847150" y="1824594"/>
            <a:ext cx="2361547" cy="53332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7018859" y="1211589"/>
            <a:ext cx="2361547" cy="53332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9494690" y="1824593"/>
            <a:ext cx="2361547" cy="53332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10074363" y="2747592"/>
            <a:ext cx="1879161" cy="53332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p:cNvSpPr txBox="1"/>
          <p:nvPr/>
        </p:nvSpPr>
        <p:spPr>
          <a:xfrm>
            <a:off x="808805" y="2811561"/>
            <a:ext cx="3276135" cy="860319"/>
          </a:xfrm>
          <a:prstGeom prst="rect">
            <a:avLst/>
          </a:prstGeom>
          <a:noFill/>
        </p:spPr>
        <p:txBody>
          <a:bodyPr wrap="square" lIns="182854" tIns="146283" rIns="182854" bIns="146283" rtlCol="0">
            <a:spAutoFit/>
          </a:bodyPr>
          <a:lstStyle/>
          <a:p>
            <a:pPr algn="r" defTabSz="932293" fontAlgn="base">
              <a:spcBef>
                <a:spcPct val="0"/>
              </a:spcBef>
              <a:spcAft>
                <a:spcPct val="0"/>
              </a:spcAft>
            </a:pPr>
            <a:r>
              <a:rPr lang="en-US" sz="3599" dirty="0">
                <a:solidFill>
                  <a:srgbClr val="DC3C00"/>
                </a:solidFill>
                <a:ea typeface="Segoe UI" pitchFamily="34" charset="0"/>
                <a:cs typeface="Segoe UI" pitchFamily="34" charset="0"/>
              </a:rPr>
              <a:t>Windows APIs</a:t>
            </a:r>
          </a:p>
        </p:txBody>
      </p:sp>
      <p:cxnSp>
        <p:nvCxnSpPr>
          <p:cNvPr id="13" name="Straight Connector 12"/>
          <p:cNvCxnSpPr/>
          <p:nvPr/>
        </p:nvCxnSpPr>
        <p:spPr>
          <a:xfrm>
            <a:off x="4465885" y="1211588"/>
            <a:ext cx="0" cy="4571350"/>
          </a:xfrm>
          <a:prstGeom prst="line">
            <a:avLst/>
          </a:prstGeom>
          <a:ln>
            <a:solidFill>
              <a:schemeClr val="accent2"/>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922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458018" y="479854"/>
            <a:ext cx="11520441" cy="6034819"/>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descr="iOS 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0156" y="1440154"/>
            <a:ext cx="5982931" cy="4297071"/>
          </a:xfrm>
          <a:prstGeom prst="rect">
            <a:avLst/>
          </a:prstGeom>
        </p:spPr>
      </p:pic>
      <p:sp>
        <p:nvSpPr>
          <p:cNvPr id="5" name="TextBox 4"/>
          <p:cNvSpPr txBox="1"/>
          <p:nvPr/>
        </p:nvSpPr>
        <p:spPr>
          <a:xfrm>
            <a:off x="656427" y="2128999"/>
            <a:ext cx="3276135" cy="2555007"/>
          </a:xfrm>
          <a:prstGeom prst="rect">
            <a:avLst/>
          </a:prstGeom>
          <a:noFill/>
        </p:spPr>
        <p:txBody>
          <a:bodyPr wrap="square" lIns="182854" tIns="146283" rIns="182854" bIns="146283" rtlCol="0">
            <a:spAutoFit/>
          </a:bodyPr>
          <a:lstStyle/>
          <a:p>
            <a:pPr algn="r" defTabSz="932293" fontAlgn="base">
              <a:spcBef>
                <a:spcPct val="0"/>
              </a:spcBef>
              <a:spcAft>
                <a:spcPct val="0"/>
              </a:spcAft>
            </a:pPr>
            <a:r>
              <a:rPr lang="en-US" sz="3599" dirty="0" err="1">
                <a:solidFill>
                  <a:srgbClr val="DC3C00"/>
                </a:solidFill>
                <a:ea typeface="Segoe UI" pitchFamily="34" charset="0"/>
                <a:cs typeface="Segoe UI" pitchFamily="34" charset="0"/>
              </a:rPr>
              <a:t>iOS</a:t>
            </a:r>
            <a:endParaRPr lang="en-US" sz="3599" dirty="0">
              <a:solidFill>
                <a:srgbClr val="DC3C00"/>
              </a:solidFill>
              <a:ea typeface="Segoe UI" pitchFamily="34" charset="0"/>
              <a:cs typeface="Segoe UI" pitchFamily="34" charset="0"/>
            </a:endParaRPr>
          </a:p>
          <a:p>
            <a:pPr algn="r" defTabSz="932293" fontAlgn="base">
              <a:spcBef>
                <a:spcPct val="0"/>
              </a:spcBef>
              <a:spcAft>
                <a:spcPct val="0"/>
              </a:spcAft>
            </a:pPr>
            <a:r>
              <a:rPr lang="en-US" sz="3599" dirty="0">
                <a:solidFill>
                  <a:srgbClr val="DC3C00"/>
                </a:solidFill>
                <a:ea typeface="Segoe UI" pitchFamily="34" charset="0"/>
                <a:cs typeface="Segoe UI" pitchFamily="34" charset="0"/>
              </a:rPr>
              <a:t> </a:t>
            </a:r>
          </a:p>
          <a:p>
            <a:pPr algn="r" defTabSz="932293" fontAlgn="base">
              <a:spcBef>
                <a:spcPct val="0"/>
              </a:spcBef>
              <a:spcAft>
                <a:spcPct val="0"/>
              </a:spcAft>
            </a:pPr>
            <a:r>
              <a:rPr lang="en-US" sz="3599" dirty="0">
                <a:solidFill>
                  <a:srgbClr val="DC3C00"/>
                </a:solidFill>
                <a:ea typeface="Segoe UI" pitchFamily="34" charset="0"/>
                <a:cs typeface="Segoe UI" pitchFamily="34" charset="0"/>
              </a:rPr>
              <a:t>100% APIs Coverage</a:t>
            </a:r>
          </a:p>
        </p:txBody>
      </p:sp>
      <p:cxnSp>
        <p:nvCxnSpPr>
          <p:cNvPr id="7" name="Straight Connector 6"/>
          <p:cNvCxnSpPr/>
          <p:nvPr/>
        </p:nvCxnSpPr>
        <p:spPr>
          <a:xfrm>
            <a:off x="4465885" y="1211588"/>
            <a:ext cx="0" cy="4571350"/>
          </a:xfrm>
          <a:prstGeom prst="line">
            <a:avLst/>
          </a:prstGeom>
          <a:ln>
            <a:solidFill>
              <a:schemeClr val="accent2"/>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812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58018" y="479854"/>
            <a:ext cx="11520441" cy="6034819"/>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descr="Android 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4448" y="1445866"/>
            <a:ext cx="6308465" cy="4337072"/>
          </a:xfrm>
          <a:prstGeom prst="rect">
            <a:avLst/>
          </a:prstGeom>
        </p:spPr>
      </p:pic>
      <p:sp>
        <p:nvSpPr>
          <p:cNvPr id="5" name="TextBox 4"/>
          <p:cNvSpPr txBox="1"/>
          <p:nvPr/>
        </p:nvSpPr>
        <p:spPr>
          <a:xfrm>
            <a:off x="656427" y="2125857"/>
            <a:ext cx="3276135" cy="2555007"/>
          </a:xfrm>
          <a:prstGeom prst="rect">
            <a:avLst/>
          </a:prstGeom>
          <a:noFill/>
        </p:spPr>
        <p:txBody>
          <a:bodyPr wrap="square" lIns="182854" tIns="146283" rIns="182854" bIns="146283" rtlCol="0">
            <a:spAutoFit/>
          </a:bodyPr>
          <a:lstStyle/>
          <a:p>
            <a:pPr algn="r" defTabSz="932293" fontAlgn="base">
              <a:spcBef>
                <a:spcPct val="0"/>
              </a:spcBef>
              <a:spcAft>
                <a:spcPct val="0"/>
              </a:spcAft>
            </a:pPr>
            <a:r>
              <a:rPr lang="en-US" sz="3599" dirty="0">
                <a:solidFill>
                  <a:srgbClr val="DC3C00"/>
                </a:solidFill>
                <a:ea typeface="Segoe UI" pitchFamily="34" charset="0"/>
                <a:cs typeface="Segoe UI" pitchFamily="34" charset="0"/>
              </a:rPr>
              <a:t>Android</a:t>
            </a:r>
          </a:p>
          <a:p>
            <a:pPr algn="r" defTabSz="932293" fontAlgn="base">
              <a:spcBef>
                <a:spcPct val="0"/>
              </a:spcBef>
              <a:spcAft>
                <a:spcPct val="0"/>
              </a:spcAft>
            </a:pPr>
            <a:r>
              <a:rPr lang="en-US" sz="3599" dirty="0">
                <a:solidFill>
                  <a:srgbClr val="DC3C00"/>
                </a:solidFill>
                <a:ea typeface="Segoe UI" pitchFamily="34" charset="0"/>
                <a:cs typeface="Segoe UI" pitchFamily="34" charset="0"/>
              </a:rPr>
              <a:t> </a:t>
            </a:r>
          </a:p>
          <a:p>
            <a:pPr algn="r" defTabSz="932293" fontAlgn="base">
              <a:spcBef>
                <a:spcPct val="0"/>
              </a:spcBef>
              <a:spcAft>
                <a:spcPct val="0"/>
              </a:spcAft>
            </a:pPr>
            <a:r>
              <a:rPr lang="en-US" sz="3599" dirty="0">
                <a:solidFill>
                  <a:srgbClr val="DC3C00"/>
                </a:solidFill>
                <a:ea typeface="Segoe UI" pitchFamily="34" charset="0"/>
                <a:cs typeface="Segoe UI" pitchFamily="34" charset="0"/>
              </a:rPr>
              <a:t>100% APIs Coverage</a:t>
            </a:r>
          </a:p>
        </p:txBody>
      </p:sp>
      <p:cxnSp>
        <p:nvCxnSpPr>
          <p:cNvPr id="7" name="Straight Connector 6"/>
          <p:cNvCxnSpPr/>
          <p:nvPr/>
        </p:nvCxnSpPr>
        <p:spPr>
          <a:xfrm>
            <a:off x="4465885" y="1211588"/>
            <a:ext cx="0" cy="4571350"/>
          </a:xfrm>
          <a:prstGeom prst="line">
            <a:avLst/>
          </a:prstGeom>
          <a:ln>
            <a:solidFill>
              <a:schemeClr val="accent2"/>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504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Code</a:t>
            </a:r>
            <a:endParaRPr lang="en-US" dirty="0"/>
          </a:p>
        </p:txBody>
      </p:sp>
      <p:sp>
        <p:nvSpPr>
          <p:cNvPr id="5" name="Text Placeholder 4"/>
          <p:cNvSpPr>
            <a:spLocks noGrp="1"/>
          </p:cNvSpPr>
          <p:nvPr>
            <p:ph type="body" sz="quarter" idx="10"/>
          </p:nvPr>
        </p:nvSpPr>
        <p:spPr>
          <a:xfrm>
            <a:off x="275482" y="1213173"/>
            <a:ext cx="5485621" cy="1987852"/>
          </a:xfrm>
        </p:spPr>
        <p:txBody>
          <a:bodyPr/>
          <a:lstStyle/>
          <a:p>
            <a:pPr marL="571390" indent="-571390">
              <a:buFont typeface="Wingdings" charset="2"/>
              <a:buChar char="§"/>
            </a:pPr>
            <a:r>
              <a:rPr lang="en-US" dirty="0" smtClean="0"/>
              <a:t>Portable Class Libraries</a:t>
            </a:r>
          </a:p>
          <a:p>
            <a:pPr marL="571390" indent="-571390">
              <a:buFont typeface="Wingdings" charset="2"/>
              <a:buChar char="§"/>
            </a:pPr>
            <a:r>
              <a:rPr lang="en-US" dirty="0" smtClean="0"/>
              <a:t>Shared Projects</a:t>
            </a:r>
          </a:p>
          <a:p>
            <a:pPr marL="571390" indent="-571390">
              <a:buFont typeface="Wingdings" charset="2"/>
              <a:buChar char="§"/>
            </a:pPr>
            <a:r>
              <a:rPr lang="en-US" dirty="0" err="1" smtClean="0"/>
              <a:t>NuGet</a:t>
            </a:r>
            <a:r>
              <a:rPr lang="en-US" dirty="0" smtClean="0"/>
              <a:t> Support</a:t>
            </a:r>
          </a:p>
        </p:txBody>
      </p:sp>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79" y="435865"/>
            <a:ext cx="3809459" cy="318258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a:blip r:embed="rId3"/>
          <a:stretch>
            <a:fillRect/>
          </a:stretch>
        </p:blipFill>
        <p:spPr>
          <a:xfrm>
            <a:off x="4770643" y="2354425"/>
            <a:ext cx="4962244" cy="3020064"/>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4"/>
          <a:stretch>
            <a:fillRect/>
          </a:stretch>
        </p:blipFill>
        <p:spPr>
          <a:xfrm>
            <a:off x="7612818" y="3879015"/>
            <a:ext cx="4623732" cy="2990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628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305" y="295730"/>
            <a:ext cx="11887878" cy="917444"/>
          </a:xfrm>
        </p:spPr>
        <p:txBody>
          <a:bodyPr/>
          <a:lstStyle/>
          <a:p>
            <a:r>
              <a:rPr lang="en-US" dirty="0" smtClean="0"/>
              <a:t>Portable Class Libraries</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214" y="1668721"/>
            <a:ext cx="5198180" cy="43427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 Placeholder 5"/>
          <p:cNvSpPr txBox="1">
            <a:spLocks/>
          </p:cNvSpPr>
          <p:nvPr/>
        </p:nvSpPr>
        <p:spPr>
          <a:xfrm>
            <a:off x="427859" y="1668723"/>
            <a:ext cx="11885514" cy="452982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51304">
              <a:buClr>
                <a:srgbClr val="FFFFFF"/>
              </a:buClr>
            </a:pPr>
            <a:r>
              <a:rPr lang="en-US" sz="3999" dirty="0">
                <a:gradFill>
                  <a:gsLst>
                    <a:gs pos="1250">
                      <a:srgbClr val="FFFFFF"/>
                    </a:gs>
                    <a:gs pos="100000">
                      <a:srgbClr val="FFFFFF"/>
                    </a:gs>
                  </a:gsLst>
                  <a:lin ang="5400000" scaled="0"/>
                </a:gradFill>
                <a:latin typeface="Segoe UI"/>
              </a:rPr>
              <a:t>1 Assembly</a:t>
            </a:r>
          </a:p>
          <a:p>
            <a:pPr marL="349724" indent="-349724" defTabSz="951304">
              <a:buClr>
                <a:srgbClr val="FFFFFF"/>
              </a:buClr>
            </a:pPr>
            <a:r>
              <a:rPr lang="en-US" sz="3999" dirty="0">
                <a:gradFill>
                  <a:gsLst>
                    <a:gs pos="1250">
                      <a:srgbClr val="FFFFFF"/>
                    </a:gs>
                    <a:gs pos="100000">
                      <a:srgbClr val="FFFFFF"/>
                    </a:gs>
                  </a:gsLst>
                  <a:lin ang="5400000" scaled="0"/>
                </a:gradFill>
                <a:latin typeface="Segoe UI"/>
              </a:rPr>
              <a:t>Multiple Platforms</a:t>
            </a:r>
          </a:p>
          <a:p>
            <a:pPr marL="349724" indent="-349724" defTabSz="951304">
              <a:buClr>
                <a:srgbClr val="FFFFFF"/>
              </a:buClr>
            </a:pPr>
            <a:r>
              <a:rPr lang="en-US" sz="3999" dirty="0">
                <a:gradFill>
                  <a:gsLst>
                    <a:gs pos="1250">
                      <a:srgbClr val="FFFFFF"/>
                    </a:gs>
                    <a:gs pos="100000">
                      <a:srgbClr val="FFFFFF"/>
                    </a:gs>
                  </a:gsLst>
                  <a:lin ang="5400000" scaled="0"/>
                </a:gradFill>
                <a:latin typeface="Segoe UI"/>
              </a:rPr>
              <a:t>Including:</a:t>
            </a:r>
          </a:p>
          <a:p>
            <a:pPr marL="0" indent="0" defTabSz="951304">
              <a:lnSpc>
                <a:spcPct val="50000"/>
              </a:lnSpc>
              <a:buClr>
                <a:srgbClr val="FFFFFF"/>
              </a:buClr>
              <a:buFont typeface="Wingdings" panose="05000000000000000000" pitchFamily="2" charset="2"/>
              <a:buNone/>
            </a:pPr>
            <a:endParaRPr lang="en-US" sz="3999" dirty="0">
              <a:gradFill>
                <a:gsLst>
                  <a:gs pos="1250">
                    <a:srgbClr val="FFFFFF"/>
                  </a:gs>
                  <a:gs pos="100000">
                    <a:srgbClr val="FFFFFF"/>
                  </a:gs>
                </a:gsLst>
                <a:lin ang="5400000" scaled="0"/>
              </a:gradFill>
              <a:latin typeface="Segoe UI"/>
            </a:endParaRPr>
          </a:p>
          <a:p>
            <a:pPr marL="595826" lvl="1" indent="-246102" defTabSz="951304">
              <a:buClr>
                <a:srgbClr val="FFFFFF"/>
              </a:buClr>
            </a:pPr>
            <a:r>
              <a:rPr lang="en-US" dirty="0" err="1">
                <a:gradFill>
                  <a:gsLst>
                    <a:gs pos="1250">
                      <a:srgbClr val="FFFFFF"/>
                    </a:gs>
                    <a:gs pos="100000">
                      <a:srgbClr val="FFFFFF"/>
                    </a:gs>
                  </a:gsLst>
                  <a:lin ang="5400000" scaled="0"/>
                </a:gradFill>
              </a:rPr>
              <a:t>Xamarin.iOS</a:t>
            </a:r>
            <a:endParaRPr lang="en-US" dirty="0">
              <a:gradFill>
                <a:gsLst>
                  <a:gs pos="1250">
                    <a:srgbClr val="FFFFFF"/>
                  </a:gs>
                  <a:gs pos="100000">
                    <a:srgbClr val="FFFFFF"/>
                  </a:gs>
                </a:gsLst>
                <a:lin ang="5400000" scaled="0"/>
              </a:gradFill>
            </a:endParaRPr>
          </a:p>
          <a:p>
            <a:pPr marL="595826" lvl="1" indent="-246102" defTabSz="951304">
              <a:buClr>
                <a:srgbClr val="FFFFFF"/>
              </a:buClr>
            </a:pPr>
            <a:r>
              <a:rPr lang="en-US" dirty="0" err="1">
                <a:gradFill>
                  <a:gsLst>
                    <a:gs pos="1250">
                      <a:srgbClr val="FFFFFF"/>
                    </a:gs>
                    <a:gs pos="100000">
                      <a:srgbClr val="FFFFFF"/>
                    </a:gs>
                  </a:gsLst>
                  <a:lin ang="5400000" scaled="0"/>
                </a:gradFill>
              </a:rPr>
              <a:t>Xamarin.Android</a:t>
            </a: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9884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2589" y="1213173"/>
            <a:ext cx="6682088" cy="4416695"/>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NuGet</a:t>
            </a:r>
            <a:endParaRPr lang="en-US" dirty="0"/>
          </a:p>
        </p:txBody>
      </p:sp>
      <p:pic>
        <p:nvPicPr>
          <p:cNvPr id="3" name="Picture 2"/>
          <p:cNvPicPr>
            <a:picLocks noChangeAspect="1"/>
          </p:cNvPicPr>
          <p:nvPr/>
        </p:nvPicPr>
        <p:blipFill>
          <a:blip r:embed="rId3"/>
          <a:stretch>
            <a:fillRect/>
          </a:stretch>
        </p:blipFill>
        <p:spPr>
          <a:xfrm>
            <a:off x="4542076" y="1744911"/>
            <a:ext cx="7221621" cy="4671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20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Projects</a:t>
            </a:r>
            <a:endParaRPr lang="en-US" dirty="0"/>
          </a:p>
        </p:txBody>
      </p:sp>
      <p:pic>
        <p:nvPicPr>
          <p:cNvPr id="3" name="Picture 2"/>
          <p:cNvPicPr>
            <a:picLocks noChangeAspect="1"/>
          </p:cNvPicPr>
          <p:nvPr/>
        </p:nvPicPr>
        <p:blipFill>
          <a:blip r:embed="rId2"/>
          <a:stretch>
            <a:fillRect/>
          </a:stretch>
        </p:blipFill>
        <p:spPr>
          <a:xfrm>
            <a:off x="4617278" y="1213173"/>
            <a:ext cx="7150402" cy="508150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446100" y="2278236"/>
            <a:ext cx="7118927" cy="43326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743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Performance</a:t>
            </a:r>
            <a:endParaRPr lang="en-US" dirty="0"/>
          </a:p>
        </p:txBody>
      </p:sp>
      <p:sp>
        <p:nvSpPr>
          <p:cNvPr id="3" name="Text Placeholder 2"/>
          <p:cNvSpPr>
            <a:spLocks noGrp="1"/>
          </p:cNvSpPr>
          <p:nvPr>
            <p:ph type="body" sz="quarter" idx="10"/>
          </p:nvPr>
        </p:nvSpPr>
        <p:spPr>
          <a:xfrm>
            <a:off x="351670" y="4601245"/>
            <a:ext cx="5485621" cy="1431400"/>
          </a:xfrm>
        </p:spPr>
        <p:txBody>
          <a:bodyPr/>
          <a:lstStyle/>
          <a:p>
            <a:pPr lvl="1">
              <a:lnSpc>
                <a:spcPct val="110000"/>
              </a:lnSpc>
              <a:spcBef>
                <a:spcPts val="1224"/>
              </a:spcBef>
            </a:pPr>
            <a:r>
              <a:rPr lang="en-US" sz="2400" dirty="0" err="1">
                <a:solidFill>
                  <a:schemeClr val="tx1"/>
                </a:solidFill>
                <a:latin typeface="Segoe UI" panose="020B0502040204020203" pitchFamily="34" charset="0"/>
                <a:cs typeface="Segoe UI" panose="020B0502040204020203" pitchFamily="34" charset="0"/>
              </a:rPr>
              <a:t>Xamarin.iOS</a:t>
            </a:r>
            <a:r>
              <a:rPr lang="en-US" sz="2400" dirty="0">
                <a:solidFill>
                  <a:schemeClr val="tx1"/>
                </a:solidFill>
                <a:latin typeface="Segoe UI" panose="020B0502040204020203" pitchFamily="34" charset="0"/>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522996" y="4614398"/>
            <a:ext cx="5485621" cy="1431400"/>
          </a:xfrm>
        </p:spPr>
        <p:txBody>
          <a:bodyPr/>
          <a:lstStyle/>
          <a:p>
            <a:pPr marL="230143" lvl="1" defTabSz="456923">
              <a:lnSpc>
                <a:spcPct val="110000"/>
              </a:lnSpc>
              <a:defRPr/>
            </a:pPr>
            <a:r>
              <a:rPr lang="en-US" sz="2400" dirty="0" err="1">
                <a:solidFill>
                  <a:schemeClr val="tx1"/>
                </a:solidFill>
                <a:latin typeface="Segoe UI" panose="020B0502040204020203" pitchFamily="34" charset="0"/>
                <a:cs typeface="Segoe UI" panose="020B0502040204020203" pitchFamily="34" charset="0"/>
              </a:rPr>
              <a:t>Xamarin.Android</a:t>
            </a:r>
            <a:r>
              <a:rPr lang="en-US" sz="2400" dirty="0">
                <a:solidFill>
                  <a:schemeClr val="tx1"/>
                </a:solidFill>
                <a:latin typeface="Segoe UI" panose="020B0502040204020203" pitchFamily="34" charset="0"/>
                <a:cs typeface="Segoe UI" panose="020B0502040204020203" pitchFamily="34" charset="0"/>
              </a:rPr>
              <a:t> takes advantage of Just In Time (JIT) compilation on the Android device.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7264" y="1716417"/>
            <a:ext cx="4251989" cy="274281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199" y="1702947"/>
            <a:ext cx="4341146" cy="2742810"/>
          </a:xfrm>
          <a:prstGeom prst="rect">
            <a:avLst/>
          </a:prstGeom>
        </p:spPr>
      </p:pic>
    </p:spTree>
    <p:extLst>
      <p:ext uri="{BB962C8B-B14F-4D97-AF65-F5344CB8AC3E}">
        <p14:creationId xmlns:p14="http://schemas.microsoft.com/office/powerpoint/2010/main" val="259195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7997169" y="5449697"/>
            <a:ext cx="4105225" cy="1521801"/>
          </a:xfrm>
          <a:prstGeom prst="rect">
            <a:avLst/>
          </a:prstGeom>
        </p:spPr>
        <p:txBody>
          <a:bodyPr vert="horz" lIns="111026" tIns="55513" rIns="111026" bIns="55513"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900" dirty="0">
              <a:solidFill>
                <a:srgbClr val="FFFFFF"/>
              </a:solidFill>
              <a:latin typeface="Helvetica"/>
              <a:cs typeface="Helvetica"/>
            </a:endParaRPr>
          </a:p>
        </p:txBody>
      </p:sp>
      <p:sp>
        <p:nvSpPr>
          <p:cNvPr id="16" name="TextBox 15"/>
          <p:cNvSpPr txBox="1"/>
          <p:nvPr/>
        </p:nvSpPr>
        <p:spPr>
          <a:xfrm>
            <a:off x="-3500245" y="848281"/>
            <a:ext cx="224220" cy="389109"/>
          </a:xfrm>
          <a:prstGeom prst="rect">
            <a:avLst/>
          </a:prstGeom>
          <a:noFill/>
        </p:spPr>
        <p:txBody>
          <a:bodyPr wrap="none" lIns="111026" tIns="55513" rIns="111026" bIns="55513" rtlCol="0">
            <a:spAutoFit/>
          </a:bodyPr>
          <a:lstStyle/>
          <a:p>
            <a:endParaRPr lang="en-US" dirty="0">
              <a:solidFill>
                <a:srgbClr val="FFFFFF"/>
              </a:solidFill>
            </a:endParaRPr>
          </a:p>
        </p:txBody>
      </p:sp>
      <p:sp>
        <p:nvSpPr>
          <p:cNvPr id="17" name="TextBox 16"/>
          <p:cNvSpPr txBox="1"/>
          <p:nvPr/>
        </p:nvSpPr>
        <p:spPr>
          <a:xfrm>
            <a:off x="14622234" y="6074292"/>
            <a:ext cx="224220" cy="389109"/>
          </a:xfrm>
          <a:prstGeom prst="rect">
            <a:avLst/>
          </a:prstGeom>
          <a:noFill/>
        </p:spPr>
        <p:txBody>
          <a:bodyPr wrap="none" lIns="111026" tIns="55513" rIns="111026" bIns="55513" rtlCol="0">
            <a:spAutoFit/>
          </a:bodyPr>
          <a:lstStyle/>
          <a:p>
            <a:endParaRPr lang="en-US" dirty="0">
              <a:solidFill>
                <a:srgbClr val="FFFFFF"/>
              </a:solidFill>
            </a:endParaRPr>
          </a:p>
        </p:txBody>
      </p:sp>
      <p:sp>
        <p:nvSpPr>
          <p:cNvPr id="10" name="TextBox 2"/>
          <p:cNvSpPr txBox="1">
            <a:spLocks noChangeArrowheads="1"/>
          </p:cNvSpPr>
          <p:nvPr/>
        </p:nvSpPr>
        <p:spPr bwMode="auto">
          <a:xfrm>
            <a:off x="3174971" y="5595620"/>
            <a:ext cx="6086532" cy="850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a:solidFill>
                  <a:srgbClr val="FFFFFF"/>
                </a:solidFill>
                <a:latin typeface="Helvetica Neue Light"/>
                <a:cs typeface="Helvetica Neue Light"/>
              </a:rPr>
              <a:t>Automatically test your app on thousands of real devices in the cloud.</a:t>
            </a:r>
          </a:p>
        </p:txBody>
      </p:sp>
      <p:pic>
        <p:nvPicPr>
          <p:cNvPr id="9" name="Picture 8" descr="Test Cloud Logo Color Capital Lett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376" y="528094"/>
            <a:ext cx="5319722" cy="709296"/>
          </a:xfrm>
          <a:prstGeom prst="rect">
            <a:avLst/>
          </a:prstGeom>
        </p:spPr>
      </p:pic>
      <p:pic>
        <p:nvPicPr>
          <p:cNvPr id="12" name="Picture 11"/>
          <p:cNvPicPr>
            <a:picLocks noChangeAspect="1"/>
          </p:cNvPicPr>
          <p:nvPr/>
        </p:nvPicPr>
        <p:blipFill>
          <a:blip r:embed="rId4"/>
          <a:stretch>
            <a:fillRect/>
          </a:stretch>
        </p:blipFill>
        <p:spPr>
          <a:xfrm>
            <a:off x="3150620" y="1524000"/>
            <a:ext cx="6135235" cy="4131187"/>
          </a:xfrm>
          <a:prstGeom prst="rect">
            <a:avLst/>
          </a:prstGeom>
        </p:spPr>
      </p:pic>
    </p:spTree>
    <p:extLst>
      <p:ext uri="{BB962C8B-B14F-4D97-AF65-F5344CB8AC3E}">
        <p14:creationId xmlns:p14="http://schemas.microsoft.com/office/powerpoint/2010/main" val="10424781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83881" y="6609676"/>
            <a:ext cx="3452025" cy="395518"/>
          </a:xfrm>
          <a:prstGeom prst="rect">
            <a:avLst/>
          </a:prstGeom>
          <a:noFill/>
        </p:spPr>
        <p:txBody>
          <a:bodyPr wrap="square" lIns="139891" tIns="111912" rIns="139891" bIns="111912" rtlCol="0">
            <a:spAutoFit/>
          </a:bodyPr>
          <a:lstStyle/>
          <a:p>
            <a:pPr marL="291436" indent="-291436" defTabSz="932597">
              <a:lnSpc>
                <a:spcPct val="90000"/>
              </a:lnSpc>
              <a:spcBef>
                <a:spcPts val="612"/>
              </a:spcBef>
              <a:buFont typeface="Wingdings" panose="05000000000000000000" pitchFamily="2" charset="2"/>
              <a:buChar char="v"/>
            </a:pPr>
            <a:r>
              <a:rPr lang="en-US" sz="1224" dirty="0">
                <a:solidFill>
                  <a:srgbClr val="737373"/>
                </a:solidFill>
              </a:rPr>
              <a:t>Windows 10 Mobile Only</a:t>
            </a:r>
          </a:p>
        </p:txBody>
      </p:sp>
      <p:sp>
        <p:nvSpPr>
          <p:cNvPr id="2" name="TextBox 1"/>
          <p:cNvSpPr txBox="1"/>
          <p:nvPr/>
        </p:nvSpPr>
        <p:spPr>
          <a:xfrm>
            <a:off x="5016595" y="3882822"/>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cxnSp>
        <p:nvCxnSpPr>
          <p:cNvPr id="5" name="Straight Arrow Connector 4"/>
          <p:cNvCxnSpPr/>
          <p:nvPr/>
        </p:nvCxnSpPr>
        <p:spPr>
          <a:xfrm>
            <a:off x="9459037" y="4226999"/>
            <a:ext cx="797800" cy="1"/>
          </a:xfrm>
          <a:prstGeom prst="straightConnector1">
            <a:avLst/>
          </a:prstGeom>
          <a:ln w="28575">
            <a:solidFill>
              <a:srgbClr val="737373"/>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4" descr="http://www.vectorsland.com/imgd/l11424-windows-8-icon-logo-120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913154">
            <a:off x="15591475" y="4212734"/>
            <a:ext cx="1171886" cy="1171886"/>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122237" y="1783281"/>
            <a:ext cx="3055068"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Android Code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SDK &amp; App analysis)</a:t>
            </a:r>
            <a:endParaRPr lang="en-US" sz="1400" dirty="0">
              <a:solidFill>
                <a:prstClr val="white">
                  <a:lumMod val="50000"/>
                </a:prstClr>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82573" b="40654"/>
          <a:stretch/>
        </p:blipFill>
        <p:spPr>
          <a:xfrm>
            <a:off x="808037" y="2623608"/>
            <a:ext cx="1765130" cy="33812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p:cNvSpPr txBox="1"/>
          <p:nvPr/>
        </p:nvSpPr>
        <p:spPr>
          <a:xfrm>
            <a:off x="2934098" y="3892167"/>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2" name="Rectangle 31"/>
          <p:cNvSpPr/>
          <p:nvPr/>
        </p:nvSpPr>
        <p:spPr>
          <a:xfrm>
            <a:off x="9900276" y="1783281"/>
            <a:ext cx="2230556" cy="830997"/>
          </a:xfrm>
          <a:prstGeom prst="rect">
            <a:avLst/>
          </a:prstGeom>
        </p:spPr>
        <p:txBody>
          <a:bodyPr wrap="square">
            <a:spAutoFit/>
          </a:bodyPr>
          <a:lstStyle/>
          <a:p>
            <a:pPr algn="ctr" defTabSz="932597"/>
            <a:r>
              <a:rPr lang="en-US" sz="2400" dirty="0" smtClean="0">
                <a:solidFill>
                  <a:prstClr val="white">
                    <a:lumMod val="50000"/>
                  </a:prstClr>
                </a:solidFill>
                <a:latin typeface="Segoe UI Light"/>
              </a:rPr>
              <a:t>Your app in the </a:t>
            </a:r>
            <a:r>
              <a:rPr lang="en-US" sz="2400" dirty="0">
                <a:solidFill>
                  <a:prstClr val="white">
                    <a:lumMod val="50000"/>
                  </a:prstClr>
                </a:solidFill>
                <a:latin typeface="Segoe UI Light"/>
              </a:rPr>
              <a:t>Windows Store</a:t>
            </a:r>
          </a:p>
        </p:txBody>
      </p:sp>
      <p:sp>
        <p:nvSpPr>
          <p:cNvPr id="24" name="Rectangle 23"/>
          <p:cNvSpPr/>
          <p:nvPr/>
        </p:nvSpPr>
        <p:spPr>
          <a:xfrm>
            <a:off x="3185414" y="1783281"/>
            <a:ext cx="2069221"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IDE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Plugins)</a:t>
            </a:r>
            <a:endParaRPr lang="en-US" sz="1400" dirty="0">
              <a:solidFill>
                <a:prstClr val="white">
                  <a:lumMod val="50000"/>
                </a:prstClr>
              </a:solidFill>
            </a:endParaRPr>
          </a:p>
        </p:txBody>
      </p:sp>
      <p:sp>
        <p:nvSpPr>
          <p:cNvPr id="25" name="Rectangle 24"/>
          <p:cNvSpPr/>
          <p:nvPr/>
        </p:nvSpPr>
        <p:spPr>
          <a:xfrm>
            <a:off x="5621405" y="1783281"/>
            <a:ext cx="1387431" cy="830997"/>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dev </a:t>
            </a:r>
          </a:p>
          <a:p>
            <a:pPr algn="ctr" defTabSz="932597"/>
            <a:r>
              <a:rPr lang="en-US" sz="2400" dirty="0" smtClean="0">
                <a:solidFill>
                  <a:prstClr val="white">
                    <a:lumMod val="50000"/>
                  </a:prstClr>
                </a:solidFill>
                <a:latin typeface="Segoe UI Light"/>
              </a:rPr>
              <a:t>machine</a:t>
            </a:r>
            <a:endParaRPr lang="en-US" sz="1836" dirty="0" smtClean="0">
              <a:solidFill>
                <a:prstClr val="white">
                  <a:lumMod val="50000"/>
                </a:prstClr>
              </a:solidFill>
              <a:latin typeface="Segoe UI Light"/>
            </a:endParaRPr>
          </a:p>
        </p:txBody>
      </p:sp>
      <p:sp>
        <p:nvSpPr>
          <p:cNvPr id="2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Project Astoria</a:t>
            </a:r>
            <a:endParaRPr lang="en-US" sz="4080" dirty="0">
              <a:gradFill>
                <a:gsLst>
                  <a:gs pos="0">
                    <a:srgbClr val="0078D7"/>
                  </a:gs>
                  <a:gs pos="100000">
                    <a:srgbClr val="0078D7"/>
                  </a:gs>
                </a:gsLst>
                <a:lin ang="5400000" scaled="1"/>
              </a:gradFill>
            </a:endParaRPr>
          </a:p>
        </p:txBody>
      </p:sp>
      <p:sp>
        <p:nvSpPr>
          <p:cNvPr id="27" name="Rectangle 26"/>
          <p:cNvSpPr/>
          <p:nvPr/>
        </p:nvSpPr>
        <p:spPr>
          <a:xfrm>
            <a:off x="307041" y="789994"/>
            <a:ext cx="9561537" cy="382308"/>
          </a:xfrm>
          <a:prstGeom prst="rect">
            <a:avLst/>
          </a:prstGeom>
        </p:spPr>
        <p:txBody>
          <a:bodyPr wrap="square">
            <a:spAutoFit/>
          </a:bodyPr>
          <a:lstStyle/>
          <a:p>
            <a:r>
              <a:rPr lang="en-US" sz="1836" dirty="0" smtClean="0">
                <a:solidFill>
                  <a:srgbClr val="737373"/>
                </a:solidFill>
              </a:rPr>
              <a:t>Build a Windows app with your Android code</a:t>
            </a:r>
            <a:endParaRPr lang="en-US" sz="1836" dirty="0">
              <a:solidFill>
                <a:srgbClr val="737373"/>
              </a:solidFill>
            </a:endParaRPr>
          </a:p>
        </p:txBody>
      </p:sp>
      <p:sp>
        <p:nvSpPr>
          <p:cNvPr id="28" name="TextBox 2"/>
          <p:cNvSpPr txBox="1"/>
          <p:nvPr/>
        </p:nvSpPr>
        <p:spPr>
          <a:xfrm>
            <a:off x="7206165" y="3892166"/>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0" name="Rectangle 3"/>
          <p:cNvSpPr/>
          <p:nvPr/>
        </p:nvSpPr>
        <p:spPr>
          <a:xfrm>
            <a:off x="7856564" y="1783281"/>
            <a:ext cx="1362874" cy="830997"/>
          </a:xfrm>
          <a:prstGeom prst="rect">
            <a:avLst/>
          </a:prstGeom>
        </p:spPr>
        <p:txBody>
          <a:bodyPr wrap="none">
            <a:spAutoFit/>
          </a:bodyPr>
          <a:lstStyle/>
          <a:p>
            <a:pPr algn="ctr" defTabSz="932597"/>
            <a:r>
              <a:rPr lang="en-US" sz="2400" dirty="0" smtClean="0">
                <a:solidFill>
                  <a:prstClr val="white">
                    <a:lumMod val="50000"/>
                  </a:prstClr>
                </a:solidFill>
                <a:latin typeface="Segoe UI Light"/>
              </a:rPr>
              <a:t>Windows</a:t>
            </a:r>
          </a:p>
          <a:p>
            <a:pPr algn="ctr" defTabSz="932597"/>
            <a:r>
              <a:rPr lang="en-US" sz="2400" dirty="0" smtClean="0">
                <a:solidFill>
                  <a:prstClr val="white">
                    <a:lumMod val="50000"/>
                  </a:prstClr>
                </a:solidFill>
                <a:latin typeface="Segoe UI Light"/>
              </a:rPr>
              <a:t>Magic</a:t>
            </a:r>
            <a:endParaRPr lang="en-US" sz="2400" dirty="0">
              <a:solidFill>
                <a:prstClr val="white">
                  <a:lumMod val="50000"/>
                </a:prstClr>
              </a:solidFill>
              <a:latin typeface="Segoe UI Light"/>
            </a:endParaRPr>
          </a:p>
        </p:txBody>
      </p:sp>
      <p:pic>
        <p:nvPicPr>
          <p:cNvPr id="33" name="Picture 4" descr="http://news.xbox.com/~/media/images/media%20assets/event%20assets/e3%20press%20kit/xbox%20live%20branding/xboxlive_rgb_stacked_2013.png?h=645&amp;w=9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524" y="4571852"/>
            <a:ext cx="1457913" cy="10003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Bing A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7402" y="4063074"/>
            <a:ext cx="1152160" cy="28625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8"/>
          <p:cNvSpPr/>
          <p:nvPr/>
        </p:nvSpPr>
        <p:spPr>
          <a:xfrm>
            <a:off x="8088209" y="3292465"/>
            <a:ext cx="1050544" cy="369332"/>
          </a:xfrm>
          <a:prstGeom prst="rect">
            <a:avLst/>
          </a:prstGeom>
        </p:spPr>
        <p:txBody>
          <a:bodyPr wrap="none">
            <a:spAutoFit/>
          </a:bodyPr>
          <a:lstStyle/>
          <a:p>
            <a:pPr algn="ctr" defTabSz="932597"/>
            <a:r>
              <a:rPr lang="en-US" dirty="0" smtClean="0">
                <a:solidFill>
                  <a:prstClr val="white">
                    <a:lumMod val="50000"/>
                  </a:prstClr>
                </a:solidFill>
              </a:rPr>
              <a:t>Live tiles</a:t>
            </a:r>
            <a:endParaRPr lang="en-US" sz="1100" dirty="0">
              <a:solidFill>
                <a:prstClr val="white">
                  <a:lumMod val="50000"/>
                </a:prstClr>
              </a:solidFill>
            </a:endParaRPr>
          </a:p>
        </p:txBody>
      </p:sp>
      <p:sp>
        <p:nvSpPr>
          <p:cNvPr id="37" name="Rectangle 10"/>
          <p:cNvSpPr/>
          <p:nvPr/>
        </p:nvSpPr>
        <p:spPr>
          <a:xfrm>
            <a:off x="8436187" y="5582679"/>
            <a:ext cx="354585" cy="369332"/>
          </a:xfrm>
          <a:prstGeom prst="rect">
            <a:avLst/>
          </a:prstGeom>
        </p:spPr>
        <p:txBody>
          <a:bodyPr wrap="none">
            <a:spAutoFit/>
          </a:bodyPr>
          <a:lstStyle/>
          <a:p>
            <a:pPr algn="ctr" defTabSz="932597"/>
            <a:r>
              <a:rPr lang="en-US" dirty="0" smtClean="0">
                <a:solidFill>
                  <a:prstClr val="white">
                    <a:lumMod val="50000"/>
                  </a:prstClr>
                </a:solidFill>
              </a:rPr>
              <a:t>…</a:t>
            </a:r>
            <a:endParaRPr lang="en-US" sz="1100" dirty="0">
              <a:solidFill>
                <a:prstClr val="white">
                  <a:lumMod val="50000"/>
                </a:prstClr>
              </a:solidFill>
            </a:endParaRPr>
          </a:p>
        </p:txBody>
      </p:sp>
      <p:pic>
        <p:nvPicPr>
          <p:cNvPr id="38" name="Picture 2" descr="http://assets.windowsphone.com/4661bc19-796a-444d-91d6-c1ec48b2dc8f/DEV-CENTER-L1-Publish-Market-your-app_InvariantCulture_Defaul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0723" y="3548468"/>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p:cNvSpPr txBox="1"/>
          <p:nvPr/>
        </p:nvSpPr>
        <p:spPr>
          <a:xfrm>
            <a:off x="3627437" y="3237798"/>
            <a:ext cx="1295400" cy="2102114"/>
          </a:xfrm>
          <a:prstGeom prst="rect">
            <a:avLst/>
          </a:prstGeom>
          <a:noFill/>
        </p:spPr>
        <p:txBody>
          <a:bodyPr wrap="square" lIns="137160" tIns="109728" rIns="137160" bIns="109728" rtlCol="0">
            <a:spAutoFit/>
          </a:bodyPr>
          <a:lstStyle/>
          <a:p>
            <a:pPr algn="ctr">
              <a:lnSpc>
                <a:spcPct val="90000"/>
              </a:lnSpc>
              <a:spcBef>
                <a:spcPts val="600"/>
              </a:spcBef>
            </a:pPr>
            <a:r>
              <a:rPr lang="en-US" dirty="0" smtClean="0">
                <a:solidFill>
                  <a:srgbClr val="136BA2"/>
                </a:solidFill>
              </a:rPr>
              <a:t>IntelliJ</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88BA53"/>
                </a:solidFill>
              </a:rPr>
              <a:t>Android</a:t>
            </a:r>
          </a:p>
          <a:p>
            <a:pPr algn="ctr">
              <a:lnSpc>
                <a:spcPct val="90000"/>
              </a:lnSpc>
              <a:spcBef>
                <a:spcPts val="600"/>
              </a:spcBef>
            </a:pPr>
            <a:r>
              <a:rPr lang="en-US" dirty="0" smtClean="0">
                <a:solidFill>
                  <a:srgbClr val="88BA53"/>
                </a:solidFill>
              </a:rPr>
              <a:t>Studio</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2C2255"/>
                </a:solidFill>
              </a:rPr>
              <a:t>Eclipse</a:t>
            </a:r>
          </a:p>
        </p:txBody>
      </p:sp>
      <p:sp>
        <p:nvSpPr>
          <p:cNvPr id="29" name="TextBox 8"/>
          <p:cNvSpPr txBox="1"/>
          <p:nvPr/>
        </p:nvSpPr>
        <p:spPr>
          <a:xfrm>
            <a:off x="5747154" y="3644507"/>
            <a:ext cx="1295400" cy="1123384"/>
          </a:xfrm>
          <a:prstGeom prst="rect">
            <a:avLst/>
          </a:prstGeom>
          <a:noFill/>
        </p:spPr>
        <p:txBody>
          <a:bodyPr wrap="square" lIns="137160" tIns="109728" rIns="137160" bIns="109728" rtlCol="0">
            <a:spAutoFit/>
          </a:bodyPr>
          <a:lstStyle/>
          <a:p>
            <a:pPr algn="ctr">
              <a:lnSpc>
                <a:spcPct val="90000"/>
              </a:lnSpc>
              <a:spcBef>
                <a:spcPts val="600"/>
              </a:spcBef>
            </a:pPr>
            <a:r>
              <a:rPr lang="en-US" dirty="0" smtClean="0">
                <a:solidFill>
                  <a:srgbClr val="00BCF5"/>
                </a:solidFill>
              </a:rPr>
              <a:t>Windows</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231F20"/>
                </a:solidFill>
              </a:rPr>
              <a:t>Mac</a:t>
            </a:r>
          </a:p>
        </p:txBody>
      </p:sp>
      <p:sp>
        <p:nvSpPr>
          <p:cNvPr id="3" name="Rectangle 2"/>
          <p:cNvSpPr/>
          <p:nvPr/>
        </p:nvSpPr>
        <p:spPr>
          <a:xfrm>
            <a:off x="8283920" y="6200220"/>
            <a:ext cx="3945834" cy="646331"/>
          </a:xfrm>
          <a:prstGeom prst="rect">
            <a:avLst/>
          </a:prstGeom>
        </p:spPr>
        <p:txBody>
          <a:bodyPr wrap="square">
            <a:spAutoFit/>
          </a:bodyPr>
          <a:lstStyle/>
          <a:p>
            <a:r>
              <a:rPr lang="en-US" dirty="0">
                <a:solidFill>
                  <a:schemeClr val="tx1">
                    <a:lumMod val="75000"/>
                  </a:schemeClr>
                </a:solidFill>
              </a:rPr>
              <a:t>Learn more about Project Astoria at </a:t>
            </a:r>
            <a:r>
              <a:rPr lang="en-US" u="sng" dirty="0">
                <a:solidFill>
                  <a:schemeClr val="tx2">
                    <a:lumMod val="60000"/>
                    <a:lumOff val="40000"/>
                  </a:schemeClr>
                </a:solidFill>
                <a:hlinkClick r:id="rId8"/>
              </a:rPr>
              <a:t>http://aka.ms/projectastoria</a:t>
            </a:r>
            <a:r>
              <a:rPr lang="en-US" u="sng" dirty="0">
                <a:solidFill>
                  <a:schemeClr val="tx2">
                    <a:lumMod val="60000"/>
                    <a:lumOff val="40000"/>
                  </a:schemeClr>
                </a:solidFill>
              </a:rPr>
              <a:t> </a:t>
            </a:r>
          </a:p>
        </p:txBody>
      </p:sp>
    </p:spTree>
    <p:extLst>
      <p:ext uri="{BB962C8B-B14F-4D97-AF65-F5344CB8AC3E}">
        <p14:creationId xmlns:p14="http://schemas.microsoft.com/office/powerpoint/2010/main" val="215277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2" grpId="0"/>
      <p:bldP spid="24" grpId="0"/>
      <p:bldP spid="25" grpId="0"/>
      <p:bldP spid="28" grpId="0"/>
      <p:bldP spid="30" grpId="0"/>
      <p:bldP spid="36" grpId="0"/>
      <p:bldP spid="37" grpId="0"/>
      <p:bldP spid="8" grpId="0"/>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Xamarin</a:t>
            </a:r>
            <a:r>
              <a:rPr lang="en-US" dirty="0" smtClean="0"/>
              <a:t> Demo</a:t>
            </a:r>
            <a:endParaRPr lang="en-US" dirty="0"/>
          </a:p>
        </p:txBody>
      </p:sp>
    </p:spTree>
    <p:extLst>
      <p:ext uri="{BB962C8B-B14F-4D97-AF65-F5344CB8AC3E}">
        <p14:creationId xmlns:p14="http://schemas.microsoft.com/office/powerpoint/2010/main" val="318011849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88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5"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does the heavy lifting for you</a:t>
            </a:r>
            <a:endParaRPr lang="en-US" sz="4080" dirty="0">
              <a:gradFill>
                <a:gsLst>
                  <a:gs pos="0">
                    <a:srgbClr val="00188F"/>
                  </a:gs>
                  <a:gs pos="100000">
                    <a:srgbClr val="00188F"/>
                  </a:gs>
                </a:gsLst>
                <a:lin ang="5400000" scaled="1"/>
              </a:gradFill>
            </a:endParaRPr>
          </a:p>
        </p:txBody>
      </p:sp>
      <p:sp>
        <p:nvSpPr>
          <p:cNvPr id="57" name="Rectangle 14"/>
          <p:cNvSpPr/>
          <p:nvPr/>
        </p:nvSpPr>
        <p:spPr>
          <a:xfrm>
            <a:off x="307041" y="789994"/>
            <a:ext cx="9561537" cy="382308"/>
          </a:xfrm>
          <a:prstGeom prst="rect">
            <a:avLst/>
          </a:prstGeom>
        </p:spPr>
        <p:txBody>
          <a:bodyPr wrap="square">
            <a:spAutoFit/>
          </a:bodyPr>
          <a:lstStyle/>
          <a:p>
            <a:r>
              <a:rPr lang="en-US" sz="1836" dirty="0" smtClean="0">
                <a:solidFill>
                  <a:srgbClr val="737373"/>
                </a:solidFill>
              </a:rPr>
              <a:t>We translate and redirect Android concepts to Windows concepts</a:t>
            </a:r>
            <a:endParaRPr lang="en-US" sz="1836" dirty="0">
              <a:solidFill>
                <a:srgbClr val="737373"/>
              </a:solidFill>
            </a:endParaRPr>
          </a:p>
        </p:txBody>
      </p:sp>
      <p:sp>
        <p:nvSpPr>
          <p:cNvPr id="58" name="Rectangle 15"/>
          <p:cNvSpPr/>
          <p:nvPr/>
        </p:nvSpPr>
        <p:spPr bwMode="auto">
          <a:xfrm>
            <a:off x="427039" y="3675682"/>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User experience</a:t>
            </a:r>
            <a:endParaRPr lang="en-US" sz="1600"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4465004" y="3649857"/>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Cloud services</a:t>
            </a:r>
            <a:endParaRPr lang="en-US" sz="1600" dirty="0">
              <a:solidFill>
                <a:srgbClr val="FFFFFF"/>
              </a:solidFill>
              <a:latin typeface="Segoe UI Light"/>
              <a:ea typeface="Segoe UI" pitchFamily="34" charset="0"/>
              <a:cs typeface="Segoe UI" pitchFamily="34" charset="0"/>
            </a:endParaRPr>
          </a:p>
        </p:txBody>
      </p:sp>
      <p:sp>
        <p:nvSpPr>
          <p:cNvPr id="60" name="Rectangle 17"/>
          <p:cNvSpPr/>
          <p:nvPr/>
        </p:nvSpPr>
        <p:spPr bwMode="auto">
          <a:xfrm>
            <a:off x="8502969" y="3649857"/>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Platform</a:t>
            </a:r>
            <a:endParaRPr lang="en-US" sz="1600"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93804" y="2025143"/>
            <a:ext cx="1764074" cy="12104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648" y="2699483"/>
            <a:ext cx="1686878" cy="41910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2156307" y="1767367"/>
            <a:ext cx="1602124" cy="1485645"/>
            <a:chOff x="2277077" y="3861883"/>
            <a:chExt cx="1938569" cy="1797630"/>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5"/>
              <a:ext cx="1938569" cy="625648"/>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Notifications</a:t>
              </a:r>
            </a:p>
          </p:txBody>
        </p:sp>
      </p:grpSp>
      <p:grpSp>
        <p:nvGrpSpPr>
          <p:cNvPr id="66" name="Group 24"/>
          <p:cNvGrpSpPr/>
          <p:nvPr/>
        </p:nvGrpSpPr>
        <p:grpSpPr>
          <a:xfrm>
            <a:off x="655140" y="1683779"/>
            <a:ext cx="1305486" cy="1434805"/>
            <a:chOff x="381678" y="3861883"/>
            <a:chExt cx="1579639" cy="1736113"/>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1"/>
              <a:ext cx="157963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Sharing</a:t>
              </a:r>
            </a:p>
          </p:txBody>
        </p:sp>
      </p:grpSp>
      <p:grpSp>
        <p:nvGrpSpPr>
          <p:cNvPr id="69" name="Group 25"/>
          <p:cNvGrpSpPr/>
          <p:nvPr/>
        </p:nvGrpSpPr>
        <p:grpSpPr>
          <a:xfrm>
            <a:off x="8918365" y="1792561"/>
            <a:ext cx="1388286" cy="1512907"/>
            <a:chOff x="8852822" y="3376974"/>
            <a:chExt cx="1679825" cy="1830618"/>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3"/>
              <a:ext cx="1679825" cy="625649"/>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File system</a:t>
              </a:r>
            </a:p>
          </p:txBody>
        </p:sp>
      </p:grpSp>
      <p:grpSp>
        <p:nvGrpSpPr>
          <p:cNvPr id="72" name="Group 26"/>
          <p:cNvGrpSpPr/>
          <p:nvPr/>
        </p:nvGrpSpPr>
        <p:grpSpPr>
          <a:xfrm>
            <a:off x="10709639" y="1854614"/>
            <a:ext cx="1291055" cy="1331035"/>
            <a:chOff x="10670699" y="3394371"/>
            <a:chExt cx="1562176" cy="161055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8"/>
              <a:ext cx="156217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Camera</a:t>
              </a:r>
            </a:p>
          </p:txBody>
        </p:sp>
      </p:grpSp>
      <p:sp>
        <p:nvSpPr>
          <p:cNvPr id="75" name="Rectangle 29"/>
          <p:cNvSpPr/>
          <p:nvPr/>
        </p:nvSpPr>
        <p:spPr>
          <a:xfrm>
            <a:off x="476300" y="4364071"/>
            <a:ext cx="3282131" cy="1754326"/>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Acquisition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Input and interaction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App-to-app interactions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Windowing &amp; navigation</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Notifications and live tiles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6" name="Rectangle 32"/>
          <p:cNvSpPr/>
          <p:nvPr/>
        </p:nvSpPr>
        <p:spPr>
          <a:xfrm>
            <a:off x="4553648" y="4251944"/>
            <a:ext cx="2780903" cy="2031325"/>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In-App Purchases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Ads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Maps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Game Services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Analytics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 service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7" name="Rectangle 35"/>
          <p:cNvSpPr/>
          <p:nvPr/>
        </p:nvSpPr>
        <p:spPr>
          <a:xfrm>
            <a:off x="8457796" y="4285282"/>
            <a:ext cx="2744468" cy="2308324"/>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a:t>
            </a:r>
            <a:r>
              <a:rPr lang="en-US" dirty="0" smtClean="0">
                <a:solidFill>
                  <a:srgbClr val="404040">
                    <a:lumMod val="50000"/>
                  </a:srgbClr>
                </a:solidFill>
                <a:ea typeface="Segoe UI" pitchFamily="34" charset="0"/>
                <a:cs typeface="Segoe UI" pitchFamily="34" charset="0"/>
              </a:rPr>
              <a:t>X</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a:p>
            <a:pPr defTabSz="932406"/>
            <a:endParaRPr lang="en-US"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261915573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38630"/>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grpSp>
        <p:nvGrpSpPr>
          <p:cNvPr id="18" name="Group 17"/>
          <p:cNvGrpSpPr/>
          <p:nvPr/>
        </p:nvGrpSpPr>
        <p:grpSpPr>
          <a:xfrm>
            <a:off x="1036637" y="656210"/>
            <a:ext cx="3317082" cy="6651052"/>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a:t>
            </a:r>
            <a:r>
              <a:rPr lang="en-US" sz="4080" smtClean="0">
                <a:gradFill>
                  <a:gsLst>
                    <a:gs pos="0">
                      <a:srgbClr val="0078D7"/>
                    </a:gs>
                    <a:gs pos="100000">
                      <a:srgbClr val="0078D7"/>
                    </a:gs>
                  </a:gsLst>
                  <a:lin ang="5400000" scaled="1"/>
                </a:gradFill>
              </a:rPr>
              <a:t>experience</a:t>
            </a:r>
            <a:endParaRPr lang="en-US" sz="4080" dirty="0">
              <a:gradFill>
                <a:gsLst>
                  <a:gs pos="0">
                    <a:srgbClr val="00188F"/>
                  </a:gs>
                  <a:gs pos="100000">
                    <a:srgbClr val="00188F"/>
                  </a:gs>
                </a:gsLst>
                <a:lin ang="5400000" scaled="1"/>
              </a:gradFill>
            </a:endParaRPr>
          </a:p>
        </p:txBody>
      </p:sp>
      <p:sp>
        <p:nvSpPr>
          <p:cNvPr id="33" name="Rectangle 32"/>
          <p:cNvSpPr/>
          <p:nvPr/>
        </p:nvSpPr>
        <p:spPr>
          <a:xfrm>
            <a:off x="307041" y="789994"/>
            <a:ext cx="9561537" cy="382308"/>
          </a:xfrm>
          <a:prstGeom prst="rect">
            <a:avLst/>
          </a:prstGeom>
        </p:spPr>
        <p:txBody>
          <a:bodyPr wrap="square">
            <a:spAutoFit/>
          </a:bodyPr>
          <a:lstStyle/>
          <a:p>
            <a:r>
              <a:rPr lang="en-US" sz="1836" dirty="0" smtClean="0">
                <a:solidFill>
                  <a:srgbClr val="737373"/>
                </a:solidFill>
              </a:rPr>
              <a:t>Apps built with Project Astoria are Windows apps</a:t>
            </a:r>
            <a:endParaRPr lang="en-US" sz="1836" dirty="0">
              <a:solidFill>
                <a:srgbClr val="737373"/>
              </a:solidFill>
            </a:endParaRPr>
          </a:p>
        </p:txBody>
      </p:sp>
      <p:grpSp>
        <p:nvGrpSpPr>
          <p:cNvPr id="21" name="Group 20"/>
          <p:cNvGrpSpPr/>
          <p:nvPr/>
        </p:nvGrpSpPr>
        <p:grpSpPr>
          <a:xfrm>
            <a:off x="1302438" y="1816424"/>
            <a:ext cx="2723879" cy="4842451"/>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1302437" y="1816424"/>
            <a:ext cx="2723879" cy="4842451"/>
            <a:chOff x="8580845" y="1814837"/>
            <a:chExt cx="2723879" cy="4842451"/>
          </a:xfrm>
        </p:grpSpPr>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2456897" y="2582862"/>
            <a:ext cx="789540" cy="152400"/>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406"/>
            <a:r>
              <a:rPr lang="en-US" sz="800" dirty="0" smtClean="0">
                <a:gradFill>
                  <a:gsLst>
                    <a:gs pos="0">
                      <a:srgbClr val="FFFFFF"/>
                    </a:gs>
                    <a:gs pos="100000">
                      <a:srgbClr val="FFFFFF"/>
                    </a:gs>
                  </a:gsLst>
                  <a:lin ang="5400000" scaled="0"/>
                </a:gradFill>
                <a:ea typeface="Segoe UI" pitchFamily="34" charset="0"/>
                <a:cs typeface="Segoe UI" pitchFamily="34" charset="0"/>
              </a:rPr>
              <a:t>Contoso</a:t>
            </a: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6837" y="5783262"/>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970837" y="6117827"/>
            <a:ext cx="4311650" cy="646331"/>
          </a:xfrm>
          <a:prstGeom prst="rect">
            <a:avLst/>
          </a:prstGeom>
        </p:spPr>
        <p:txBody>
          <a:bodyPr wrap="square" anchor="ctr">
            <a:spAutoFit/>
          </a:bodyPr>
          <a:lstStyle/>
          <a:p>
            <a:r>
              <a:rPr lang="en-US" dirty="0" smtClean="0">
                <a:solidFill>
                  <a:srgbClr val="404040">
                    <a:lumMod val="75000"/>
                  </a:srgbClr>
                </a:solidFill>
              </a:rPr>
              <a:t>Users acquire apps built with Project Astoria through the Windows Store</a:t>
            </a:r>
            <a:endParaRPr lang="en-US" dirty="0">
              <a:solidFill>
                <a:srgbClr val="404040">
                  <a:lumMod val="75000"/>
                </a:srgbClr>
              </a:solidFill>
            </a:endParaRPr>
          </a:p>
        </p:txBody>
      </p:sp>
      <p:sp>
        <p:nvSpPr>
          <p:cNvPr id="34" name="Rectangle 3"/>
          <p:cNvSpPr/>
          <p:nvPr/>
        </p:nvSpPr>
        <p:spPr bwMode="auto">
          <a:xfrm>
            <a:off x="10783476" y="144462"/>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462685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373" y="1363965"/>
            <a:ext cx="2877581" cy="5440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824" y="1833230"/>
            <a:ext cx="2532529" cy="4502273"/>
          </a:xfrm>
          <a:prstGeom prst="rect">
            <a:avLst/>
          </a:prstGeom>
        </p:spPr>
      </p:pic>
      <p:sp>
        <p:nvSpPr>
          <p:cNvPr id="5" name="Title 2"/>
          <p:cNvSpPr txBox="1">
            <a:spLocks/>
          </p:cNvSpPr>
          <p:nvPr/>
        </p:nvSpPr>
        <p:spPr>
          <a:xfrm>
            <a:off x="276324" y="210044"/>
            <a:ext cx="11883829" cy="1001543"/>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experience (cont’d)</a:t>
            </a:r>
            <a:endParaRPr lang="en-US" sz="4080" dirty="0">
              <a:gradFill>
                <a:gsLst>
                  <a:gs pos="0">
                    <a:srgbClr val="00188F"/>
                  </a:gs>
                  <a:gs pos="100000">
                    <a:srgbClr val="00188F"/>
                  </a:gs>
                </a:gsLst>
                <a:lin ang="5400000" scaled="1"/>
              </a:gradFill>
            </a:endParaRPr>
          </a:p>
        </p:txBody>
      </p:sp>
      <p:sp>
        <p:nvSpPr>
          <p:cNvPr id="6" name="Rectangle 77"/>
          <p:cNvSpPr/>
          <p:nvPr/>
        </p:nvSpPr>
        <p:spPr>
          <a:xfrm>
            <a:off x="307880" y="790378"/>
            <a:ext cx="9560181" cy="382254"/>
          </a:xfrm>
          <a:prstGeom prst="rect">
            <a:avLst/>
          </a:prstGeom>
        </p:spPr>
        <p:txBody>
          <a:bodyPr wrap="square">
            <a:spAutoFit/>
          </a:bodyPr>
          <a:lstStyle/>
          <a:p>
            <a:r>
              <a:rPr lang="en-US" sz="1836" dirty="0">
                <a:solidFill>
                  <a:srgbClr val="737373"/>
                </a:solidFill>
              </a:rPr>
              <a:t>Apps built with Project Astoria are Windows apps</a:t>
            </a:r>
          </a:p>
        </p:txBody>
      </p:sp>
      <p:grpSp>
        <p:nvGrpSpPr>
          <p:cNvPr id="21" name="Group 1"/>
          <p:cNvGrpSpPr/>
          <p:nvPr/>
        </p:nvGrpSpPr>
        <p:grpSpPr>
          <a:xfrm>
            <a:off x="4199699" y="3744405"/>
            <a:ext cx="7235451" cy="634440"/>
            <a:chOff x="4085848" y="3261785"/>
            <a:chExt cx="7236477" cy="634529"/>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34529"/>
              <a:chOff x="2702293" y="2071454"/>
              <a:chExt cx="3679088" cy="634529"/>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4199699" y="3515715"/>
            <a:ext cx="6476067" cy="1039252"/>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9" name="Group 21"/>
            <p:cNvGrpSpPr/>
            <p:nvPr/>
          </p:nvGrpSpPr>
          <p:grpSpPr>
            <a:xfrm>
              <a:off x="4084651" y="3871173"/>
              <a:ext cx="3679088" cy="634529"/>
              <a:chOff x="2702293" y="2071454"/>
              <a:chExt cx="3679088" cy="634529"/>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4199699" y="3744407"/>
            <a:ext cx="6273995" cy="634440"/>
            <a:chOff x="4089417" y="5774194"/>
            <a:chExt cx="6274885" cy="634529"/>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34529"/>
              <a:chOff x="2702293" y="2071454"/>
              <a:chExt cx="3679088" cy="634529"/>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10782830" y="144938"/>
            <a:ext cx="1550959" cy="3784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User experience</a:t>
            </a:r>
          </a:p>
        </p:txBody>
      </p:sp>
      <p:sp>
        <p:nvSpPr>
          <p:cNvPr id="47" name="Rectangle 46"/>
          <p:cNvSpPr/>
          <p:nvPr/>
        </p:nvSpPr>
        <p:spPr bwMode="auto">
          <a:xfrm>
            <a:off x="10782830" y="604401"/>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Cloud services</a:t>
            </a:r>
          </a:p>
        </p:txBody>
      </p:sp>
      <p:sp>
        <p:nvSpPr>
          <p:cNvPr id="48" name="Rectangle 47"/>
          <p:cNvSpPr/>
          <p:nvPr/>
        </p:nvSpPr>
        <p:spPr bwMode="auto">
          <a:xfrm>
            <a:off x="10782828" y="1060056"/>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Platform</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4824" y="1833230"/>
            <a:ext cx="2530243" cy="449821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4166" y="1832531"/>
            <a:ext cx="2531558" cy="4501711"/>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t="3088"/>
          <a:stretch/>
        </p:blipFill>
        <p:spPr>
          <a:xfrm>
            <a:off x="1189037" y="1973262"/>
            <a:ext cx="2536029" cy="435768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0213" y="1831361"/>
            <a:ext cx="2532529" cy="4502273"/>
          </a:xfrm>
          <a:prstGeom prst="rect">
            <a:avLst/>
          </a:prstGeom>
        </p:spPr>
      </p:pic>
      <p:pic>
        <p:nvPicPr>
          <p:cNvPr id="15" name="Picture 14"/>
          <p:cNvPicPr>
            <a:picLocks/>
          </p:cNvPicPr>
          <p:nvPr/>
        </p:nvPicPr>
        <p:blipFill>
          <a:blip r:embed="rId12">
            <a:extLst>
              <a:ext uri="{28A0092B-C50C-407E-A947-70E740481C1C}">
                <a14:useLocalDpi xmlns:a14="http://schemas.microsoft.com/office/drawing/2010/main" val="0"/>
              </a:ext>
            </a:extLst>
          </a:blip>
          <a:stretch>
            <a:fillRect/>
          </a:stretch>
        </p:blipFill>
        <p:spPr>
          <a:xfrm>
            <a:off x="1189037" y="1828559"/>
            <a:ext cx="2540639" cy="4502389"/>
          </a:xfrm>
          <a:prstGeom prst="rect">
            <a:avLst/>
          </a:prstGeom>
        </p:spPr>
      </p:pic>
      <p:pic>
        <p:nvPicPr>
          <p:cNvPr id="16" name="Picture 15"/>
          <p:cNvPicPr>
            <a:picLocks/>
          </p:cNvPicPr>
          <p:nvPr/>
        </p:nvPicPr>
        <p:blipFill>
          <a:blip r:embed="rId13">
            <a:extLst>
              <a:ext uri="{28A0092B-C50C-407E-A947-70E740481C1C}">
                <a14:useLocalDpi xmlns:a14="http://schemas.microsoft.com/office/drawing/2010/main" val="0"/>
              </a:ext>
            </a:extLst>
          </a:blip>
          <a:stretch>
            <a:fillRect/>
          </a:stretch>
        </p:blipFill>
        <p:spPr>
          <a:xfrm>
            <a:off x="1189036" y="1824004"/>
            <a:ext cx="2540640" cy="4505653"/>
          </a:xfrm>
          <a:prstGeom prst="rect">
            <a:avLst/>
          </a:prstGeom>
        </p:spPr>
      </p:pic>
      <p:sp>
        <p:nvSpPr>
          <p:cNvPr id="42" name="Oval 41"/>
          <p:cNvSpPr/>
          <p:nvPr/>
        </p:nvSpPr>
        <p:spPr bwMode="auto">
          <a:xfrm>
            <a:off x="903990" y="4259155"/>
            <a:ext cx="755595" cy="755595"/>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0468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indows Platform - Blue Accent">
  <a:themeElements>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A057A359-1803-4B2E-B5D7-DC8CEAE39266}"/>
    </a:ext>
  </a:extLst>
</a:theme>
</file>

<file path=ppt/theme/theme2.xml><?xml version="1.0" encoding="utf-8"?>
<a:theme xmlns:a="http://schemas.openxmlformats.org/drawingml/2006/main" name="Windows Platform - Purple Accent">
  <a:themeElements>
    <a:clrScheme name="Custom 2">
      <a:dk1>
        <a:srgbClr val="505050"/>
      </a:dk1>
      <a:lt1>
        <a:srgbClr val="FFFFFF"/>
      </a:lt1>
      <a:dk2>
        <a:srgbClr val="68217A"/>
      </a:dk2>
      <a:lt2>
        <a:srgbClr val="D2D2D2"/>
      </a:lt2>
      <a:accent1>
        <a:srgbClr val="68217A"/>
      </a:accent1>
      <a:accent2>
        <a:srgbClr val="FF8C00"/>
      </a:accent2>
      <a:accent3>
        <a:srgbClr val="00BCF2"/>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DDF552AF-2435-4A4F-A0C2-1027AD00AF3C}"/>
    </a:ext>
  </a:extLst>
</a:theme>
</file>

<file path=ppt/theme/theme3.xml><?xml version="1.0" encoding="utf-8"?>
<a:theme xmlns:a="http://schemas.openxmlformats.org/drawingml/2006/main" name="Windows Platform - Dark Blue Accent">
  <a:themeElements>
    <a:clrScheme name="Custom 6">
      <a:dk1>
        <a:srgbClr val="505050"/>
      </a:dk1>
      <a:lt1>
        <a:srgbClr val="FFFFFF"/>
      </a:lt1>
      <a:dk2>
        <a:srgbClr val="0072C6"/>
      </a:dk2>
      <a:lt2>
        <a:srgbClr val="D2D2D2"/>
      </a:lt2>
      <a:accent1>
        <a:srgbClr val="0072C6"/>
      </a:accent1>
      <a:accent2>
        <a:srgbClr val="FF8C00"/>
      </a:accent2>
      <a:accent3>
        <a:srgbClr val="68217A"/>
      </a:accent3>
      <a:accent4>
        <a:srgbClr val="00BCF2"/>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153DCE28-B952-416A-A48B-B770DCDF7C6F}"/>
    </a:ext>
  </a:extLst>
</a:theme>
</file>

<file path=ppt/theme/theme4.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5-30536_Build_2014_Breakout_Template_White_16x9">
  <a:themeElements>
    <a:clrScheme name="Custom 4">
      <a:dk1>
        <a:srgbClr val="000000"/>
      </a:dk1>
      <a:lt1>
        <a:srgbClr val="FFFFFF"/>
      </a:lt1>
      <a:dk2>
        <a:srgbClr val="3F3F3F"/>
      </a:dk2>
      <a:lt2>
        <a:srgbClr val="F2F2F2"/>
      </a:lt2>
      <a:accent1>
        <a:srgbClr val="EC4F24"/>
      </a:accent1>
      <a:accent2>
        <a:srgbClr val="67297A"/>
      </a:accent2>
      <a:accent3>
        <a:srgbClr val="55C5E9"/>
      </a:accent3>
      <a:accent4>
        <a:srgbClr val="FDB813"/>
      </a:accent4>
      <a:accent5>
        <a:srgbClr val="F68C1E"/>
      </a:accent5>
      <a:accent6>
        <a:srgbClr val="442258"/>
      </a:accent6>
      <a:hlink>
        <a:srgbClr val="EC4F24"/>
      </a:hlink>
      <a:folHlink>
        <a:srgbClr val="4C4C4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6.xml><?xml version="1.0" encoding="utf-8"?>
<a:theme xmlns:a="http://schemas.openxmlformats.org/drawingml/2006/main" name="3-30410_WPC_Breakout_Template_16x9">
  <a:themeElements>
    <a:clrScheme name="Custom 20">
      <a:dk1>
        <a:srgbClr val="000000"/>
      </a:dk1>
      <a:lt1>
        <a:srgbClr val="FFFFFF"/>
      </a:lt1>
      <a:dk2>
        <a:srgbClr val="3F3F3F"/>
      </a:dk2>
      <a:lt2>
        <a:srgbClr val="F2F2F2"/>
      </a:lt2>
      <a:accent1>
        <a:srgbClr val="E63A1D"/>
      </a:accent1>
      <a:accent2>
        <a:srgbClr val="67297A"/>
      </a:accent2>
      <a:accent3>
        <a:srgbClr val="55C5E9"/>
      </a:accent3>
      <a:accent4>
        <a:srgbClr val="FDB813"/>
      </a:accent4>
      <a:accent5>
        <a:srgbClr val="F68C1E"/>
      </a:accent5>
      <a:accent6>
        <a:srgbClr val="442258"/>
      </a:accent6>
      <a:hlink>
        <a:srgbClr val="0039A6"/>
      </a:hlink>
      <a:folHlink>
        <a:srgbClr val="4C4C4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34B6DDD0D68A4F8CC5C25EB581E20E" ma:contentTypeVersion="1" ma:contentTypeDescription="Create a new document." ma:contentTypeScope="" ma:versionID="2f075e504bc32f31e90d6a9dfca30f2b">
  <xsd:schema xmlns:xsd="http://www.w3.org/2001/XMLSchema" xmlns:xs="http://www.w3.org/2001/XMLSchema" xmlns:p="http://schemas.microsoft.com/office/2006/metadata/properties" xmlns:ns3="4a4d9b98-042c-4c67-8918-9b5b81e1fbc5" targetNamespace="http://schemas.microsoft.com/office/2006/metadata/properties" ma:root="true" ma:fieldsID="d1c1a40d24b2e6dd457b12093e459ad4" ns3:_="">
    <xsd:import namespace="4a4d9b98-042c-4c67-8918-9b5b81e1fbc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d9b98-042c-4c67-8918-9b5b81e1fbc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BF1ABA7-0C74-4B1E-BB7B-48FFD5198F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d9b98-042c-4c67-8918-9b5b81e1fb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 Platform Template - 2014-03-05</Template>
  <TotalTime>3016</TotalTime>
  <Words>3223</Words>
  <Application>Microsoft Office PowerPoint</Application>
  <PresentationFormat>Custom</PresentationFormat>
  <Paragraphs>562</Paragraphs>
  <Slides>61</Slides>
  <Notes>31</Notes>
  <HiddenSlides>0</HiddenSlides>
  <MMClips>1</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61</vt:i4>
      </vt:variant>
    </vt:vector>
  </HeadingPairs>
  <TitlesOfParts>
    <vt:vector size="87" baseType="lpstr">
      <vt:lpstr>微软雅黑</vt:lpstr>
      <vt:lpstr>ＭＳ Ｐゴシック</vt:lpstr>
      <vt:lpstr>ＭＳ Ｐゴシック</vt:lpstr>
      <vt:lpstr>Arial</vt:lpstr>
      <vt:lpstr>Calibri</vt:lpstr>
      <vt:lpstr>Consolas</vt:lpstr>
      <vt:lpstr>Courier New</vt:lpstr>
      <vt:lpstr>Helvetica</vt:lpstr>
      <vt:lpstr>Helvetica Light</vt:lpstr>
      <vt:lpstr>Helvetica Neue Light</vt:lpstr>
      <vt:lpstr>Lucida Grande</vt:lpstr>
      <vt:lpstr>Segoe Print</vt:lpstr>
      <vt:lpstr>Segoe Pro Light</vt:lpstr>
      <vt:lpstr>Segoe Pro Semibold</vt:lpstr>
      <vt:lpstr>Segoe UI</vt:lpstr>
      <vt:lpstr>Segoe UI Bold</vt:lpstr>
      <vt:lpstr>Segoe UI Light</vt:lpstr>
      <vt:lpstr>Segoe UI Semibold</vt:lpstr>
      <vt:lpstr>Segoe WP Light</vt:lpstr>
      <vt:lpstr>Wingdings</vt:lpstr>
      <vt:lpstr>Windows Platform - Blue Accent</vt:lpstr>
      <vt:lpstr>Windows Platform - Purple Accent</vt:lpstr>
      <vt:lpstr>Windows Platform - Dark Blue Accent</vt:lpstr>
      <vt:lpstr>TEE14 Speaker PPT Template</vt:lpstr>
      <vt:lpstr>5-30536_Build_2014_Breakout_Template_White_16x9</vt:lpstr>
      <vt:lpstr>3-30410_WPC_Breakout_Template_16x9</vt:lpstr>
      <vt:lpstr>PowerPoint Presentation</vt:lpstr>
      <vt:lpstr>PowerPoint Presentation</vt:lpstr>
      <vt:lpstr>PowerPoint Presentation</vt:lpstr>
      <vt:lpstr>PowerPoint Presentation</vt:lpstr>
      <vt:lpstr>“Project Astoria” Universal Windows Platform Bridge for the Android Runtime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Islandwood” Universal Windows Platform Bridge for iOS</vt:lpstr>
      <vt:lpstr>PowerPoint Presentation</vt:lpstr>
      <vt:lpstr>Write Universal Windows Apps in Objective-C</vt:lpstr>
      <vt:lpstr>Tooling</vt:lpstr>
      <vt:lpstr>Tooling</vt:lpstr>
      <vt:lpstr>“Project Westminster” Universal Windows Platform Bridge for Web Apps</vt:lpstr>
      <vt:lpstr>Keep your web workflow for updating content</vt:lpstr>
      <vt:lpstr>XML Manifest URI Allow List</vt:lpstr>
      <vt:lpstr>Packaged JavaScript Apps</vt:lpstr>
      <vt:lpstr>Packaged JavaScript Apps</vt:lpstr>
      <vt:lpstr>WebView Control</vt:lpstr>
      <vt:lpstr>WebView Control</vt:lpstr>
      <vt:lpstr>WebView Control – New API</vt:lpstr>
      <vt:lpstr>AddWebAllowedObject</vt:lpstr>
      <vt:lpstr>AddWebAllowedObject</vt:lpstr>
      <vt:lpstr>WebView Control – New Event</vt:lpstr>
      <vt:lpstr>WebView Control</vt:lpstr>
      <vt:lpstr>www.manifoldJS.com</vt:lpstr>
      <vt:lpstr>“Real” Cross-Platform Development</vt:lpstr>
      <vt:lpstr>The Silo Approach</vt:lpstr>
      <vt:lpstr>The mobile strategy dilemma </vt:lpstr>
      <vt:lpstr>Microsoft supports your choice</vt:lpstr>
      <vt:lpstr>Cordova HTML/JS</vt:lpstr>
      <vt:lpstr>Write-Once-Run-Anywhere Approach</vt:lpstr>
      <vt:lpstr>Web and extend apps</vt:lpstr>
      <vt:lpstr>Getting started and samples</vt:lpstr>
      <vt:lpstr>PowerPoint Presentation</vt:lpstr>
      <vt:lpstr>Framework</vt:lpstr>
      <vt:lpstr>Using device capabilities</vt:lpstr>
      <vt:lpstr>Integrating with services</vt:lpstr>
      <vt:lpstr>Building &amp; Deploy</vt:lpstr>
      <vt:lpstr>Cordova Tools Demo</vt:lpstr>
      <vt:lpstr>Xamarin C#/XAML</vt:lpstr>
      <vt:lpstr>Xamarin’s Unique Approach</vt:lpstr>
      <vt:lpstr>PowerPoint Presentation</vt:lpstr>
      <vt:lpstr>Xamarin + Xamarin.Forms</vt:lpstr>
      <vt:lpstr>What’s Included</vt:lpstr>
      <vt:lpstr>PowerPoint Presentation</vt:lpstr>
      <vt:lpstr>PowerPoint Presentation</vt:lpstr>
      <vt:lpstr>PowerPoint Presentation</vt:lpstr>
      <vt:lpstr>Sharing Code</vt:lpstr>
      <vt:lpstr>Portable Class Libraries</vt:lpstr>
      <vt:lpstr>NuGet</vt:lpstr>
      <vt:lpstr>Shared Projects</vt:lpstr>
      <vt:lpstr>Native Performance</vt:lpstr>
      <vt:lpstr>PowerPoint Presentation</vt:lpstr>
      <vt:lpstr>Xamarin Demo</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Visual Identity PowerPoint Guidelines for product brands</dc:subject>
  <dc:creator>Andy Wigley</dc:creator>
  <cp:keywords>MSVID, Microsoft Visual Identity, PowerPoint guidelines, grid system, Microsoft-endorsed, Product brand, product-branded, new logotype, generic product template</cp:keywords>
  <dc:description>Template: Maryfj_x000d_
Formatting: Maryfj, Sakuu_x000d_
Audience Type: Internal</dc:description>
  <cp:lastModifiedBy>Martin Tirion</cp:lastModifiedBy>
  <cp:revision>100</cp:revision>
  <dcterms:created xsi:type="dcterms:W3CDTF">2014-03-11T12:32:51Z</dcterms:created>
  <dcterms:modified xsi:type="dcterms:W3CDTF">2015-05-19T12:42:29Z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0x0101004F34B6DDD0D68A4F8CC5C25EB581E20E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